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2" r:id="rId3"/>
    <p:sldId id="257" r:id="rId4"/>
    <p:sldId id="274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71" r:id="rId14"/>
    <p:sldId id="270" r:id="rId15"/>
    <p:sldId id="267" r:id="rId16"/>
    <p:sldId id="279" r:id="rId17"/>
    <p:sldId id="268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71E292B-F64D-A549-8A39-CF14FE70CDCC}">
          <p14:sldIdLst>
            <p14:sldId id="256"/>
            <p14:sldId id="272"/>
            <p14:sldId id="257"/>
            <p14:sldId id="274"/>
            <p14:sldId id="259"/>
            <p14:sldId id="260"/>
            <p14:sldId id="261"/>
            <p14:sldId id="262"/>
            <p14:sldId id="263"/>
            <p14:sldId id="264"/>
            <p14:sldId id="266"/>
            <p14:sldId id="265"/>
            <p14:sldId id="271"/>
            <p14:sldId id="270"/>
            <p14:sldId id="267"/>
            <p14:sldId id="279"/>
            <p14:sldId id="268"/>
            <p14:sldId id="276"/>
          </p14:sldIdLst>
        </p14:section>
        <p14:section name="Untitled Section" id="{83A5B864-B716-3542-8AB8-4A75F254A282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73" autoAdjust="0"/>
    <p:restoredTop sz="86358"/>
  </p:normalViewPr>
  <p:slideViewPr>
    <p:cSldViewPr snapToGrid="0">
      <p:cViewPr varScale="1">
        <p:scale>
          <a:sx n="57" d="100"/>
          <a:sy n="57" d="100"/>
        </p:scale>
        <p:origin x="96" y="1074"/>
      </p:cViewPr>
      <p:guideLst/>
    </p:cSldViewPr>
  </p:slideViewPr>
  <p:outlineViewPr>
    <p:cViewPr>
      <p:scale>
        <a:sx n="33" d="100"/>
        <a:sy n="33" d="100"/>
      </p:scale>
      <p:origin x="0" y="-1029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u="none" strike="noStrike" baseline="0" dirty="0" err="1">
                <a:solidFill>
                  <a:schemeClr val="tx1"/>
                </a:solidFill>
                <a:effectLst/>
              </a:rPr>
              <a:t>CO₂e</a:t>
            </a:r>
            <a:r>
              <a:rPr lang="en-US" sz="2000" b="1" i="0" u="none" strike="noStrike" baseline="0" dirty="0">
                <a:solidFill>
                  <a:schemeClr val="tx1"/>
                </a:solidFill>
                <a:effectLst/>
              </a:rPr>
              <a:t> -</a:t>
            </a:r>
            <a:r>
              <a:rPr lang="en-US" dirty="0">
                <a:solidFill>
                  <a:schemeClr val="tx1"/>
                </a:solidFill>
              </a:rPr>
              <a:t> metric tons</a:t>
            </a:r>
          </a:p>
        </c:rich>
      </c:tx>
      <c:layout>
        <c:manualLayout>
          <c:xMode val="edge"/>
          <c:yMode val="edge"/>
          <c:x val="0.4082468861076935"/>
          <c:y val="0.818208204398624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'GHG Summary'!$B$13</c:f>
              <c:strCache>
                <c:ptCount val="1"/>
                <c:pt idx="0">
                  <c:v>CO2e, metric tons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322-0C4F-8A4D-31CB3C6146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322-0C4F-8A4D-31CB3C6146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322-0C4F-8A4D-31CB3C6146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322-0C4F-8A4D-31CB3C61461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322-0C4F-8A4D-31CB3C61461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322-0C4F-8A4D-31CB3C61461F}"/>
              </c:ext>
            </c:extLst>
          </c:dPt>
          <c:dLbls>
            <c:dLbl>
              <c:idx val="0"/>
              <c:layout>
                <c:manualLayout>
                  <c:x val="-0.23214727155196319"/>
                  <c:y val="-5.693426305802252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0B1754B-E15C-E541-AD38-B246F83C0453}" type="VALUE">
                      <a:rPr lang="en-US" sz="2400">
                        <a:solidFill>
                          <a:schemeClr val="tx1"/>
                        </a:solidFill>
                      </a:rPr>
                      <a:pPr>
                        <a:defRPr sz="24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322-0C4F-8A4D-31CB3C61461F}"/>
                </c:ext>
                <c:ext xmlns:c15="http://schemas.microsoft.com/office/drawing/2012/chart" uri="{CE6537A1-D6FC-4f65-9D91-7224C49458BB}">
                  <c15:layout>
                    <c:manualLayout>
                      <c:w val="0.19748476908567272"/>
                      <c:h val="0.1285719840575483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9.3827708234774265E-2"/>
                  <c:y val="-0.130997498019071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322-0C4F-8A4D-31CB3C61461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268320086470778"/>
                  <c:y val="6.4368889092571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322-0C4F-8A4D-31CB3C61461F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2961331597957385E-2"/>
                  <c:y val="-1.1634173379500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7322-0C4F-8A4D-31CB3C61461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'GHG Summary'!$A$14:$A$19</c:f>
              <c:strCache>
                <c:ptCount val="6"/>
                <c:pt idx="0">
                  <c:v>Electricity</c:v>
                </c:pt>
                <c:pt idx="1">
                  <c:v>Natural Gas</c:v>
                </c:pt>
                <c:pt idx="2">
                  <c:v>Transportation</c:v>
                </c:pt>
                <c:pt idx="3">
                  <c:v>Solid Waste</c:v>
                </c:pt>
                <c:pt idx="4">
                  <c:v>Waste H2O</c:v>
                </c:pt>
                <c:pt idx="5">
                  <c:v>Potable H2O</c:v>
                </c:pt>
              </c:strCache>
            </c:strRef>
          </c:cat>
          <c:val>
            <c:numRef>
              <c:f>'GHG Summary'!$B$14:$B$19</c:f>
              <c:numCache>
                <c:formatCode>_(* #,##0_);_(* \(#,##0\);_(* "-"?_);_(@_)</c:formatCode>
                <c:ptCount val="6"/>
                <c:pt idx="0" formatCode="_(* #,##0_);_(* \(#,##0\);_(* &quot;-&quot;??_);_(@_)">
                  <c:v>5028</c:v>
                </c:pt>
                <c:pt idx="1">
                  <c:v>1747</c:v>
                </c:pt>
                <c:pt idx="2">
                  <c:v>1880.2</c:v>
                </c:pt>
                <c:pt idx="3">
                  <c:v>712.56</c:v>
                </c:pt>
                <c:pt idx="4">
                  <c:v>120.13</c:v>
                </c:pt>
                <c:pt idx="5">
                  <c:v>29.233000000000001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81-B64F-95CF-922F866E2C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31499077714804"/>
          <c:y val="0.10815521580332717"/>
          <c:w val="0.23292478619463028"/>
          <c:h val="0.706271789384613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u="none" strike="noStrike" baseline="0" dirty="0" err="1">
                <a:solidFill>
                  <a:schemeClr val="tx1"/>
                </a:solidFill>
                <a:effectLst/>
              </a:rPr>
              <a:t>CO₂e</a:t>
            </a:r>
            <a:r>
              <a:rPr lang="en-US" sz="2000" b="1" i="0" u="none" strike="noStrike" baseline="0" dirty="0">
                <a:solidFill>
                  <a:schemeClr val="tx1"/>
                </a:solidFill>
                <a:effectLst/>
              </a:rPr>
              <a:t> - </a:t>
            </a:r>
            <a:r>
              <a:rPr lang="en-US" sz="2000" dirty="0">
                <a:solidFill>
                  <a:schemeClr val="tx1"/>
                </a:solidFill>
              </a:rPr>
              <a:t>metric tons</a:t>
            </a:r>
          </a:p>
        </c:rich>
      </c:tx>
      <c:layout>
        <c:manualLayout>
          <c:xMode val="edge"/>
          <c:yMode val="edge"/>
          <c:x val="0.40700659348326618"/>
          <c:y val="0.858446457581848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'GHG Summary'!$B$13</c:f>
              <c:strCache>
                <c:ptCount val="1"/>
                <c:pt idx="0">
                  <c:v>CO2e, metric tons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EF1-BB4A-8893-0D55D16883F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F1-BB4A-8893-0D55D16883F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EF1-BB4A-8893-0D55D16883F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EF1-BB4A-8893-0D55D16883F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EF1-BB4A-8893-0D55D16883F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EF1-BB4A-8893-0D55D16883FA}"/>
              </c:ext>
            </c:extLst>
          </c:dPt>
          <c:dLbls>
            <c:dLbl>
              <c:idx val="0"/>
              <c:layout>
                <c:manualLayout>
                  <c:x val="-0.15500754948703657"/>
                  <c:y val="-3.0945386634363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EF1-BB4A-8893-0D55D16883F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4266936452465307E-2"/>
                  <c:y val="-0.159101049868766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EF1-BB4A-8893-0D55D16883F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0716772703509962"/>
                  <c:y val="6.5147890167575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EF1-BB4A-8893-0D55D16883F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9790082332362926E-2"/>
                  <c:y val="0.120116932498822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EF1-BB4A-8893-0D55D16883F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'GHG Summary'!$A$14:$A$19</c:f>
              <c:strCache>
                <c:ptCount val="6"/>
                <c:pt idx="0">
                  <c:v>Electricity</c:v>
                </c:pt>
                <c:pt idx="1">
                  <c:v>Natural Gas</c:v>
                </c:pt>
                <c:pt idx="2">
                  <c:v>Transportation</c:v>
                </c:pt>
                <c:pt idx="3">
                  <c:v>Solid Waste</c:v>
                </c:pt>
                <c:pt idx="4">
                  <c:v>Waste H2O</c:v>
                </c:pt>
                <c:pt idx="5">
                  <c:v>Potable H2O</c:v>
                </c:pt>
              </c:strCache>
            </c:strRef>
          </c:cat>
          <c:val>
            <c:numRef>
              <c:f>'GHG Summary'!$C$14:$C$19</c:f>
              <c:numCache>
                <c:formatCode>0.0%</c:formatCode>
                <c:ptCount val="6"/>
                <c:pt idx="0">
                  <c:v>0.52831091917168671</c:v>
                </c:pt>
                <c:pt idx="1">
                  <c:v>0.18356387744489591</c:v>
                </c:pt>
                <c:pt idx="2">
                  <c:v>0.19755970370457543</c:v>
                </c:pt>
                <c:pt idx="3">
                  <c:v>7.4871366063042372E-2</c:v>
                </c:pt>
                <c:pt idx="4">
                  <c:v>1.2622512076391153E-2</c:v>
                </c:pt>
                <c:pt idx="5">
                  <c:v>3.0716215394084958E-3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0EF1-BB4A-8893-0D55D16883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464613196230156"/>
          <c:y val="0.17243267073606086"/>
          <c:w val="0.23306030822405632"/>
          <c:h val="0.716609268440399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02F830-1C0B-9A4E-83A3-17E665607511}" type="doc">
      <dgm:prSet loTypeId="urn:microsoft.com/office/officeart/2005/8/layout/cycle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F95AB2-7D29-0444-9B93-C6FB38CBFC94}">
      <dgm:prSet/>
      <dgm:spPr/>
      <dgm:t>
        <a:bodyPr/>
        <a:lstStyle/>
        <a:p>
          <a:r>
            <a:rPr lang="en-US" dirty="0"/>
            <a:t>Natural gas</a:t>
          </a:r>
        </a:p>
      </dgm:t>
    </dgm:pt>
    <dgm:pt modelId="{F1D96C44-B54F-2146-A03D-2E0824E364BC}" type="parTrans" cxnId="{65CDEA02-F926-4341-A18E-5DFB192975A1}">
      <dgm:prSet/>
      <dgm:spPr/>
      <dgm:t>
        <a:bodyPr/>
        <a:lstStyle/>
        <a:p>
          <a:endParaRPr lang="en-US"/>
        </a:p>
      </dgm:t>
    </dgm:pt>
    <dgm:pt modelId="{37632626-2F28-A144-B8F1-CDECC4C92EB8}" type="sibTrans" cxnId="{65CDEA02-F926-4341-A18E-5DFB192975A1}">
      <dgm:prSet/>
      <dgm:spPr/>
      <dgm:t>
        <a:bodyPr/>
        <a:lstStyle/>
        <a:p>
          <a:endParaRPr lang="en-US"/>
        </a:p>
      </dgm:t>
    </dgm:pt>
    <dgm:pt modelId="{86395AB0-810A-8440-87CD-F4A1D4481C93}">
      <dgm:prSet/>
      <dgm:spPr/>
      <dgm:t>
        <a:bodyPr/>
        <a:lstStyle/>
        <a:p>
          <a:r>
            <a:rPr lang="en-US" dirty="0"/>
            <a:t>Electricity</a:t>
          </a:r>
        </a:p>
      </dgm:t>
    </dgm:pt>
    <dgm:pt modelId="{C45D1E4C-3984-6345-AC2B-302CB364C1C4}" type="parTrans" cxnId="{8E345F00-3802-0146-B033-41F3D664CF02}">
      <dgm:prSet/>
      <dgm:spPr/>
      <dgm:t>
        <a:bodyPr/>
        <a:lstStyle/>
        <a:p>
          <a:endParaRPr lang="en-US"/>
        </a:p>
      </dgm:t>
    </dgm:pt>
    <dgm:pt modelId="{0D363775-5AFF-734A-90F5-2DBD0816CFE2}" type="sibTrans" cxnId="{8E345F00-3802-0146-B033-41F3D664CF02}">
      <dgm:prSet/>
      <dgm:spPr/>
      <dgm:t>
        <a:bodyPr/>
        <a:lstStyle/>
        <a:p>
          <a:endParaRPr lang="en-US"/>
        </a:p>
      </dgm:t>
    </dgm:pt>
    <dgm:pt modelId="{8E2DE582-EF12-3146-AAFB-14A08E84409F}">
      <dgm:prSet/>
      <dgm:spPr/>
      <dgm:t>
        <a:bodyPr/>
        <a:lstStyle/>
        <a:p>
          <a:r>
            <a:rPr lang="en-US"/>
            <a:t>Potable water</a:t>
          </a:r>
        </a:p>
      </dgm:t>
    </dgm:pt>
    <dgm:pt modelId="{636AE4B2-401C-7A48-B8D5-09EF267B95AD}" type="parTrans" cxnId="{1A1EEA8F-3233-5E4F-BC50-43B142CFDACD}">
      <dgm:prSet/>
      <dgm:spPr/>
      <dgm:t>
        <a:bodyPr/>
        <a:lstStyle/>
        <a:p>
          <a:endParaRPr lang="en-US"/>
        </a:p>
      </dgm:t>
    </dgm:pt>
    <dgm:pt modelId="{B44A5BCA-4B71-2D4E-8E57-E4EDFA25873D}" type="sibTrans" cxnId="{1A1EEA8F-3233-5E4F-BC50-43B142CFDACD}">
      <dgm:prSet/>
      <dgm:spPr/>
      <dgm:t>
        <a:bodyPr/>
        <a:lstStyle/>
        <a:p>
          <a:endParaRPr lang="en-US"/>
        </a:p>
      </dgm:t>
    </dgm:pt>
    <dgm:pt modelId="{8D08FD39-4D84-684C-A57D-6CA78BFA31F0}">
      <dgm:prSet/>
      <dgm:spPr/>
      <dgm:t>
        <a:bodyPr/>
        <a:lstStyle/>
        <a:p>
          <a:r>
            <a:rPr lang="en-US" dirty="0"/>
            <a:t>Waste water </a:t>
          </a:r>
        </a:p>
      </dgm:t>
    </dgm:pt>
    <dgm:pt modelId="{75F495D1-2A47-2A42-B6CB-046C5901D735}" type="parTrans" cxnId="{EB9063E7-3427-EE47-818B-6FEA384AAE96}">
      <dgm:prSet/>
      <dgm:spPr/>
      <dgm:t>
        <a:bodyPr/>
        <a:lstStyle/>
        <a:p>
          <a:endParaRPr lang="en-US"/>
        </a:p>
      </dgm:t>
    </dgm:pt>
    <dgm:pt modelId="{A3F5F257-4413-7844-8216-0ADA7B8FA93A}" type="sibTrans" cxnId="{EB9063E7-3427-EE47-818B-6FEA384AAE96}">
      <dgm:prSet/>
      <dgm:spPr/>
      <dgm:t>
        <a:bodyPr/>
        <a:lstStyle/>
        <a:p>
          <a:endParaRPr lang="en-US"/>
        </a:p>
      </dgm:t>
    </dgm:pt>
    <dgm:pt modelId="{1FF1E55A-AED5-8549-9F33-33FB09A7B770}">
      <dgm:prSet/>
      <dgm:spPr/>
      <dgm:t>
        <a:bodyPr/>
        <a:lstStyle/>
        <a:p>
          <a:r>
            <a:rPr lang="en-US" dirty="0"/>
            <a:t>Solid waste disposal</a:t>
          </a:r>
        </a:p>
      </dgm:t>
    </dgm:pt>
    <dgm:pt modelId="{B7DFA7AB-77F8-1E47-8634-788EBE6A10CC}" type="parTrans" cxnId="{4453AF5F-CEDE-E240-812F-EE05C2ED59DE}">
      <dgm:prSet/>
      <dgm:spPr/>
      <dgm:t>
        <a:bodyPr/>
        <a:lstStyle/>
        <a:p>
          <a:endParaRPr lang="en-US"/>
        </a:p>
      </dgm:t>
    </dgm:pt>
    <dgm:pt modelId="{1E8B1902-6A88-6041-9C13-20EE6E4F72F1}" type="sibTrans" cxnId="{4453AF5F-CEDE-E240-812F-EE05C2ED59DE}">
      <dgm:prSet/>
      <dgm:spPr/>
      <dgm:t>
        <a:bodyPr/>
        <a:lstStyle/>
        <a:p>
          <a:endParaRPr lang="en-US"/>
        </a:p>
      </dgm:t>
    </dgm:pt>
    <dgm:pt modelId="{491864E0-0D33-BB47-B770-3A1ACB949462}">
      <dgm:prSet custT="1"/>
      <dgm:spPr/>
      <dgm:t>
        <a:bodyPr/>
        <a:lstStyle/>
        <a:p>
          <a:r>
            <a:rPr lang="en-US" sz="1600" dirty="0" err="1" smtClean="0"/>
            <a:t>Transpor-tation</a:t>
          </a:r>
          <a:endParaRPr lang="en-US" sz="1600" dirty="0"/>
        </a:p>
      </dgm:t>
    </dgm:pt>
    <dgm:pt modelId="{2C3E8CF6-5F73-5444-A83C-24F35CCEAE19}" type="parTrans" cxnId="{CE31075F-80A0-3242-AFA4-BBF35FD55A31}">
      <dgm:prSet/>
      <dgm:spPr/>
      <dgm:t>
        <a:bodyPr/>
        <a:lstStyle/>
        <a:p>
          <a:endParaRPr lang="en-US"/>
        </a:p>
      </dgm:t>
    </dgm:pt>
    <dgm:pt modelId="{F9327477-A732-A345-830E-754F2087CC9C}" type="sibTrans" cxnId="{CE31075F-80A0-3242-AFA4-BBF35FD55A31}">
      <dgm:prSet/>
      <dgm:spPr/>
      <dgm:t>
        <a:bodyPr/>
        <a:lstStyle/>
        <a:p>
          <a:endParaRPr lang="en-US"/>
        </a:p>
      </dgm:t>
    </dgm:pt>
    <dgm:pt modelId="{07BBCF16-E748-8D40-B65C-17D0A95427D1}" type="pres">
      <dgm:prSet presAssocID="{9002F830-1C0B-9A4E-83A3-17E66560751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7E8923-9B5D-5C4B-A41A-4860B6071A48}" type="pres">
      <dgm:prSet presAssocID="{EFF95AB2-7D29-0444-9B93-C6FB38CBFC9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28AE27-1231-BE4C-8A65-063F3E175A19}" type="pres">
      <dgm:prSet presAssocID="{37632626-2F28-A144-B8F1-CDECC4C92EB8}" presName="sibTrans" presStyleLbl="sibTrans2D1" presStyleIdx="0" presStyleCnt="6"/>
      <dgm:spPr/>
      <dgm:t>
        <a:bodyPr/>
        <a:lstStyle/>
        <a:p>
          <a:endParaRPr lang="en-US"/>
        </a:p>
      </dgm:t>
    </dgm:pt>
    <dgm:pt modelId="{1BF7C08B-BFCD-1A4C-BBB6-E16601609CE6}" type="pres">
      <dgm:prSet presAssocID="{37632626-2F28-A144-B8F1-CDECC4C92EB8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2A1F5261-ACAB-BD46-95AF-217711D3888C}" type="pres">
      <dgm:prSet presAssocID="{86395AB0-810A-8440-87CD-F4A1D4481C9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F1987C-246E-1240-84C5-57AC500C1366}" type="pres">
      <dgm:prSet presAssocID="{0D363775-5AFF-734A-90F5-2DBD0816CFE2}" presName="sibTrans" presStyleLbl="sibTrans2D1" presStyleIdx="1" presStyleCnt="6"/>
      <dgm:spPr/>
      <dgm:t>
        <a:bodyPr/>
        <a:lstStyle/>
        <a:p>
          <a:endParaRPr lang="en-US"/>
        </a:p>
      </dgm:t>
    </dgm:pt>
    <dgm:pt modelId="{27878223-AB00-9748-9513-537310E5951B}" type="pres">
      <dgm:prSet presAssocID="{0D363775-5AFF-734A-90F5-2DBD0816CFE2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92FCA3CB-8DBA-A041-B194-2719786BDF99}" type="pres">
      <dgm:prSet presAssocID="{8E2DE582-EF12-3146-AAFB-14A08E84409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DFA1E0-ED1D-F64F-A249-39FD57FAB46C}" type="pres">
      <dgm:prSet presAssocID="{B44A5BCA-4B71-2D4E-8E57-E4EDFA25873D}" presName="sibTrans" presStyleLbl="sibTrans2D1" presStyleIdx="2" presStyleCnt="6"/>
      <dgm:spPr/>
      <dgm:t>
        <a:bodyPr/>
        <a:lstStyle/>
        <a:p>
          <a:endParaRPr lang="en-US"/>
        </a:p>
      </dgm:t>
    </dgm:pt>
    <dgm:pt modelId="{2BFA9F36-283D-FF47-94D1-F7518229FB7D}" type="pres">
      <dgm:prSet presAssocID="{B44A5BCA-4B71-2D4E-8E57-E4EDFA25873D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2F6A5FCF-E8B1-0E4E-A13D-E6043937121E}" type="pres">
      <dgm:prSet presAssocID="{8D08FD39-4D84-684C-A57D-6CA78BFA31F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897FFC-9F1E-1E45-A5F4-E64129D68FCE}" type="pres">
      <dgm:prSet presAssocID="{A3F5F257-4413-7844-8216-0ADA7B8FA93A}" presName="sibTrans" presStyleLbl="sibTrans2D1" presStyleIdx="3" presStyleCnt="6"/>
      <dgm:spPr/>
      <dgm:t>
        <a:bodyPr/>
        <a:lstStyle/>
        <a:p>
          <a:endParaRPr lang="en-US"/>
        </a:p>
      </dgm:t>
    </dgm:pt>
    <dgm:pt modelId="{B2ED1D7A-7FB0-3349-8EF4-D9FFC989075C}" type="pres">
      <dgm:prSet presAssocID="{A3F5F257-4413-7844-8216-0ADA7B8FA93A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C98367AD-F15C-A941-9993-421EC700B27C}" type="pres">
      <dgm:prSet presAssocID="{1FF1E55A-AED5-8549-9F33-33FB09A7B77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201D5-F2F8-CE4D-B67E-F5CF30C4AD27}" type="pres">
      <dgm:prSet presAssocID="{1E8B1902-6A88-6041-9C13-20EE6E4F72F1}" presName="sibTrans" presStyleLbl="sibTrans2D1" presStyleIdx="4" presStyleCnt="6"/>
      <dgm:spPr/>
      <dgm:t>
        <a:bodyPr/>
        <a:lstStyle/>
        <a:p>
          <a:endParaRPr lang="en-US"/>
        </a:p>
      </dgm:t>
    </dgm:pt>
    <dgm:pt modelId="{97D84A27-E957-1B40-B112-534E0D27A3AC}" type="pres">
      <dgm:prSet presAssocID="{1E8B1902-6A88-6041-9C13-20EE6E4F72F1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EE0AAED4-5D2D-0041-A999-BFD8283FA7FE}" type="pres">
      <dgm:prSet presAssocID="{491864E0-0D33-BB47-B770-3A1ACB94946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5C2F48-7ADC-694B-B704-79F5B23FBBFF}" type="pres">
      <dgm:prSet presAssocID="{F9327477-A732-A345-830E-754F2087CC9C}" presName="sibTrans" presStyleLbl="sibTrans2D1" presStyleIdx="5" presStyleCnt="6"/>
      <dgm:spPr/>
      <dgm:t>
        <a:bodyPr/>
        <a:lstStyle/>
        <a:p>
          <a:endParaRPr lang="en-US"/>
        </a:p>
      </dgm:t>
    </dgm:pt>
    <dgm:pt modelId="{2929388A-377F-C346-AD30-85616EB71F4D}" type="pres">
      <dgm:prSet presAssocID="{F9327477-A732-A345-830E-754F2087CC9C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E82C2A69-D390-3B48-90D5-5155B9CC7F87}" type="presOf" srcId="{1E8B1902-6A88-6041-9C13-20EE6E4F72F1}" destId="{97D84A27-E957-1B40-B112-534E0D27A3AC}" srcOrd="1" destOrd="0" presId="urn:microsoft.com/office/officeart/2005/8/layout/cycle2"/>
    <dgm:cxn modelId="{CE31075F-80A0-3242-AFA4-BBF35FD55A31}" srcId="{9002F830-1C0B-9A4E-83A3-17E665607511}" destId="{491864E0-0D33-BB47-B770-3A1ACB949462}" srcOrd="5" destOrd="0" parTransId="{2C3E8CF6-5F73-5444-A83C-24F35CCEAE19}" sibTransId="{F9327477-A732-A345-830E-754F2087CC9C}"/>
    <dgm:cxn modelId="{7E79BEBB-8831-2A42-86B3-D2F646F636CB}" type="presOf" srcId="{1E8B1902-6A88-6041-9C13-20EE6E4F72F1}" destId="{878201D5-F2F8-CE4D-B67E-F5CF30C4AD27}" srcOrd="0" destOrd="0" presId="urn:microsoft.com/office/officeart/2005/8/layout/cycle2"/>
    <dgm:cxn modelId="{8E345F00-3802-0146-B033-41F3D664CF02}" srcId="{9002F830-1C0B-9A4E-83A3-17E665607511}" destId="{86395AB0-810A-8440-87CD-F4A1D4481C93}" srcOrd="1" destOrd="0" parTransId="{C45D1E4C-3984-6345-AC2B-302CB364C1C4}" sibTransId="{0D363775-5AFF-734A-90F5-2DBD0816CFE2}"/>
    <dgm:cxn modelId="{1A1EEA8F-3233-5E4F-BC50-43B142CFDACD}" srcId="{9002F830-1C0B-9A4E-83A3-17E665607511}" destId="{8E2DE582-EF12-3146-AAFB-14A08E84409F}" srcOrd="2" destOrd="0" parTransId="{636AE4B2-401C-7A48-B8D5-09EF267B95AD}" sibTransId="{B44A5BCA-4B71-2D4E-8E57-E4EDFA25873D}"/>
    <dgm:cxn modelId="{9F10235A-0D25-6848-9F44-8ACE7A618356}" type="presOf" srcId="{B44A5BCA-4B71-2D4E-8E57-E4EDFA25873D}" destId="{2BFA9F36-283D-FF47-94D1-F7518229FB7D}" srcOrd="1" destOrd="0" presId="urn:microsoft.com/office/officeart/2005/8/layout/cycle2"/>
    <dgm:cxn modelId="{174B95E2-4968-1D43-A13A-9CB789A66F81}" type="presOf" srcId="{9002F830-1C0B-9A4E-83A3-17E665607511}" destId="{07BBCF16-E748-8D40-B65C-17D0A95427D1}" srcOrd="0" destOrd="0" presId="urn:microsoft.com/office/officeart/2005/8/layout/cycle2"/>
    <dgm:cxn modelId="{C5CA3225-5066-ED4E-8396-5347979B6259}" type="presOf" srcId="{86395AB0-810A-8440-87CD-F4A1D4481C93}" destId="{2A1F5261-ACAB-BD46-95AF-217711D3888C}" srcOrd="0" destOrd="0" presId="urn:microsoft.com/office/officeart/2005/8/layout/cycle2"/>
    <dgm:cxn modelId="{EB9063E7-3427-EE47-818B-6FEA384AAE96}" srcId="{9002F830-1C0B-9A4E-83A3-17E665607511}" destId="{8D08FD39-4D84-684C-A57D-6CA78BFA31F0}" srcOrd="3" destOrd="0" parTransId="{75F495D1-2A47-2A42-B6CB-046C5901D735}" sibTransId="{A3F5F257-4413-7844-8216-0ADA7B8FA93A}"/>
    <dgm:cxn modelId="{1D7CFE29-5B33-5E46-BF2A-44800F271989}" type="presOf" srcId="{0D363775-5AFF-734A-90F5-2DBD0816CFE2}" destId="{27878223-AB00-9748-9513-537310E5951B}" srcOrd="1" destOrd="0" presId="urn:microsoft.com/office/officeart/2005/8/layout/cycle2"/>
    <dgm:cxn modelId="{E8E1EBB5-30F0-6242-BF29-454D63EC0809}" type="presOf" srcId="{37632626-2F28-A144-B8F1-CDECC4C92EB8}" destId="{1BF7C08B-BFCD-1A4C-BBB6-E16601609CE6}" srcOrd="1" destOrd="0" presId="urn:microsoft.com/office/officeart/2005/8/layout/cycle2"/>
    <dgm:cxn modelId="{65CDEA02-F926-4341-A18E-5DFB192975A1}" srcId="{9002F830-1C0B-9A4E-83A3-17E665607511}" destId="{EFF95AB2-7D29-0444-9B93-C6FB38CBFC94}" srcOrd="0" destOrd="0" parTransId="{F1D96C44-B54F-2146-A03D-2E0824E364BC}" sibTransId="{37632626-2F28-A144-B8F1-CDECC4C92EB8}"/>
    <dgm:cxn modelId="{79E10698-DB16-664C-8334-2AD633E2926F}" type="presOf" srcId="{A3F5F257-4413-7844-8216-0ADA7B8FA93A}" destId="{B2ED1D7A-7FB0-3349-8EF4-D9FFC989075C}" srcOrd="1" destOrd="0" presId="urn:microsoft.com/office/officeart/2005/8/layout/cycle2"/>
    <dgm:cxn modelId="{0965271D-C06E-0D41-A9C7-C3CD40938D16}" type="presOf" srcId="{1FF1E55A-AED5-8549-9F33-33FB09A7B770}" destId="{C98367AD-F15C-A941-9993-421EC700B27C}" srcOrd="0" destOrd="0" presId="urn:microsoft.com/office/officeart/2005/8/layout/cycle2"/>
    <dgm:cxn modelId="{C09738DD-798A-0749-9845-37C9CD0DAB94}" type="presOf" srcId="{37632626-2F28-A144-B8F1-CDECC4C92EB8}" destId="{6128AE27-1231-BE4C-8A65-063F3E175A19}" srcOrd="0" destOrd="0" presId="urn:microsoft.com/office/officeart/2005/8/layout/cycle2"/>
    <dgm:cxn modelId="{4453AF5F-CEDE-E240-812F-EE05C2ED59DE}" srcId="{9002F830-1C0B-9A4E-83A3-17E665607511}" destId="{1FF1E55A-AED5-8549-9F33-33FB09A7B770}" srcOrd="4" destOrd="0" parTransId="{B7DFA7AB-77F8-1E47-8634-788EBE6A10CC}" sibTransId="{1E8B1902-6A88-6041-9C13-20EE6E4F72F1}"/>
    <dgm:cxn modelId="{72786231-CE47-BB4F-90E9-B0671DF83818}" type="presOf" srcId="{491864E0-0D33-BB47-B770-3A1ACB949462}" destId="{EE0AAED4-5D2D-0041-A999-BFD8283FA7FE}" srcOrd="0" destOrd="0" presId="urn:microsoft.com/office/officeart/2005/8/layout/cycle2"/>
    <dgm:cxn modelId="{B7866220-6715-D648-B3B3-1D757394FA59}" type="presOf" srcId="{A3F5F257-4413-7844-8216-0ADA7B8FA93A}" destId="{4C897FFC-9F1E-1E45-A5F4-E64129D68FCE}" srcOrd="0" destOrd="0" presId="urn:microsoft.com/office/officeart/2005/8/layout/cycle2"/>
    <dgm:cxn modelId="{7AD074BE-3E7B-DE45-8978-3BD2B4F6178A}" type="presOf" srcId="{EFF95AB2-7D29-0444-9B93-C6FB38CBFC94}" destId="{137E8923-9B5D-5C4B-A41A-4860B6071A48}" srcOrd="0" destOrd="0" presId="urn:microsoft.com/office/officeart/2005/8/layout/cycle2"/>
    <dgm:cxn modelId="{979C59E8-0056-A443-999E-DA346C3C0F90}" type="presOf" srcId="{F9327477-A732-A345-830E-754F2087CC9C}" destId="{B45C2F48-7ADC-694B-B704-79F5B23FBBFF}" srcOrd="0" destOrd="0" presId="urn:microsoft.com/office/officeart/2005/8/layout/cycle2"/>
    <dgm:cxn modelId="{DD0A6906-A936-DC43-B5D6-D9104A49A6DB}" type="presOf" srcId="{8E2DE582-EF12-3146-AAFB-14A08E84409F}" destId="{92FCA3CB-8DBA-A041-B194-2719786BDF99}" srcOrd="0" destOrd="0" presId="urn:microsoft.com/office/officeart/2005/8/layout/cycle2"/>
    <dgm:cxn modelId="{7D39E2EB-D110-0746-90BC-BBCDED64C556}" type="presOf" srcId="{8D08FD39-4D84-684C-A57D-6CA78BFA31F0}" destId="{2F6A5FCF-E8B1-0E4E-A13D-E6043937121E}" srcOrd="0" destOrd="0" presId="urn:microsoft.com/office/officeart/2005/8/layout/cycle2"/>
    <dgm:cxn modelId="{A956E0D4-DFBC-844A-A6C2-66D341E68039}" type="presOf" srcId="{0D363775-5AFF-734A-90F5-2DBD0816CFE2}" destId="{5AF1987C-246E-1240-84C5-57AC500C1366}" srcOrd="0" destOrd="0" presId="urn:microsoft.com/office/officeart/2005/8/layout/cycle2"/>
    <dgm:cxn modelId="{2CA8A8CC-27AF-624C-A0DA-38082789CC86}" type="presOf" srcId="{B44A5BCA-4B71-2D4E-8E57-E4EDFA25873D}" destId="{66DFA1E0-ED1D-F64F-A249-39FD57FAB46C}" srcOrd="0" destOrd="0" presId="urn:microsoft.com/office/officeart/2005/8/layout/cycle2"/>
    <dgm:cxn modelId="{EB258FD8-795F-E145-B15F-7F9B6256C180}" type="presOf" srcId="{F9327477-A732-A345-830E-754F2087CC9C}" destId="{2929388A-377F-C346-AD30-85616EB71F4D}" srcOrd="1" destOrd="0" presId="urn:microsoft.com/office/officeart/2005/8/layout/cycle2"/>
    <dgm:cxn modelId="{2AC3F793-96A8-114F-96A0-FB5BA8844173}" type="presParOf" srcId="{07BBCF16-E748-8D40-B65C-17D0A95427D1}" destId="{137E8923-9B5D-5C4B-A41A-4860B6071A48}" srcOrd="0" destOrd="0" presId="urn:microsoft.com/office/officeart/2005/8/layout/cycle2"/>
    <dgm:cxn modelId="{29F2BF8C-D15A-F046-9920-1902855E3543}" type="presParOf" srcId="{07BBCF16-E748-8D40-B65C-17D0A95427D1}" destId="{6128AE27-1231-BE4C-8A65-063F3E175A19}" srcOrd="1" destOrd="0" presId="urn:microsoft.com/office/officeart/2005/8/layout/cycle2"/>
    <dgm:cxn modelId="{FF97F463-E940-3841-9285-D866A27BD82C}" type="presParOf" srcId="{6128AE27-1231-BE4C-8A65-063F3E175A19}" destId="{1BF7C08B-BFCD-1A4C-BBB6-E16601609CE6}" srcOrd="0" destOrd="0" presId="urn:microsoft.com/office/officeart/2005/8/layout/cycle2"/>
    <dgm:cxn modelId="{ECE4D2B6-8A8A-CC47-984F-C20CB28B1A74}" type="presParOf" srcId="{07BBCF16-E748-8D40-B65C-17D0A95427D1}" destId="{2A1F5261-ACAB-BD46-95AF-217711D3888C}" srcOrd="2" destOrd="0" presId="urn:microsoft.com/office/officeart/2005/8/layout/cycle2"/>
    <dgm:cxn modelId="{7371DC94-140D-754B-A898-FD6D987AB9A1}" type="presParOf" srcId="{07BBCF16-E748-8D40-B65C-17D0A95427D1}" destId="{5AF1987C-246E-1240-84C5-57AC500C1366}" srcOrd="3" destOrd="0" presId="urn:microsoft.com/office/officeart/2005/8/layout/cycle2"/>
    <dgm:cxn modelId="{C7F68C94-6E5A-BC4E-B6F7-903A12241F56}" type="presParOf" srcId="{5AF1987C-246E-1240-84C5-57AC500C1366}" destId="{27878223-AB00-9748-9513-537310E5951B}" srcOrd="0" destOrd="0" presId="urn:microsoft.com/office/officeart/2005/8/layout/cycle2"/>
    <dgm:cxn modelId="{FDBA7B63-A975-4143-A767-DBFE943C9BED}" type="presParOf" srcId="{07BBCF16-E748-8D40-B65C-17D0A95427D1}" destId="{92FCA3CB-8DBA-A041-B194-2719786BDF99}" srcOrd="4" destOrd="0" presId="urn:microsoft.com/office/officeart/2005/8/layout/cycle2"/>
    <dgm:cxn modelId="{266823FA-FFE8-7A41-A9C0-127C76E294EF}" type="presParOf" srcId="{07BBCF16-E748-8D40-B65C-17D0A95427D1}" destId="{66DFA1E0-ED1D-F64F-A249-39FD57FAB46C}" srcOrd="5" destOrd="0" presId="urn:microsoft.com/office/officeart/2005/8/layout/cycle2"/>
    <dgm:cxn modelId="{8E8F4B5F-11C2-9D41-9B47-AE7E3E33FB1F}" type="presParOf" srcId="{66DFA1E0-ED1D-F64F-A249-39FD57FAB46C}" destId="{2BFA9F36-283D-FF47-94D1-F7518229FB7D}" srcOrd="0" destOrd="0" presId="urn:microsoft.com/office/officeart/2005/8/layout/cycle2"/>
    <dgm:cxn modelId="{D22F6A06-ADBC-9748-9151-D0E7BA04235A}" type="presParOf" srcId="{07BBCF16-E748-8D40-B65C-17D0A95427D1}" destId="{2F6A5FCF-E8B1-0E4E-A13D-E6043937121E}" srcOrd="6" destOrd="0" presId="urn:microsoft.com/office/officeart/2005/8/layout/cycle2"/>
    <dgm:cxn modelId="{5B0CD223-C2DB-8548-BCAD-80983B57A9E4}" type="presParOf" srcId="{07BBCF16-E748-8D40-B65C-17D0A95427D1}" destId="{4C897FFC-9F1E-1E45-A5F4-E64129D68FCE}" srcOrd="7" destOrd="0" presId="urn:microsoft.com/office/officeart/2005/8/layout/cycle2"/>
    <dgm:cxn modelId="{003B3B73-B062-DA40-BE53-1C975DFA7D1D}" type="presParOf" srcId="{4C897FFC-9F1E-1E45-A5F4-E64129D68FCE}" destId="{B2ED1D7A-7FB0-3349-8EF4-D9FFC989075C}" srcOrd="0" destOrd="0" presId="urn:microsoft.com/office/officeart/2005/8/layout/cycle2"/>
    <dgm:cxn modelId="{BD1A5564-7E68-D94C-967D-A2844C861644}" type="presParOf" srcId="{07BBCF16-E748-8D40-B65C-17D0A95427D1}" destId="{C98367AD-F15C-A941-9993-421EC700B27C}" srcOrd="8" destOrd="0" presId="urn:microsoft.com/office/officeart/2005/8/layout/cycle2"/>
    <dgm:cxn modelId="{A2C3C314-6EFB-2F49-BB81-4B80C448FFB7}" type="presParOf" srcId="{07BBCF16-E748-8D40-B65C-17D0A95427D1}" destId="{878201D5-F2F8-CE4D-B67E-F5CF30C4AD27}" srcOrd="9" destOrd="0" presId="urn:microsoft.com/office/officeart/2005/8/layout/cycle2"/>
    <dgm:cxn modelId="{2BFA494A-C6F1-1946-A043-3DC883DA07B6}" type="presParOf" srcId="{878201D5-F2F8-CE4D-B67E-F5CF30C4AD27}" destId="{97D84A27-E957-1B40-B112-534E0D27A3AC}" srcOrd="0" destOrd="0" presId="urn:microsoft.com/office/officeart/2005/8/layout/cycle2"/>
    <dgm:cxn modelId="{85D01C79-261B-F54A-9249-F098D32FD66B}" type="presParOf" srcId="{07BBCF16-E748-8D40-B65C-17D0A95427D1}" destId="{EE0AAED4-5D2D-0041-A999-BFD8283FA7FE}" srcOrd="10" destOrd="0" presId="urn:microsoft.com/office/officeart/2005/8/layout/cycle2"/>
    <dgm:cxn modelId="{255CAD1B-C018-0943-8E65-3A4F04E146EC}" type="presParOf" srcId="{07BBCF16-E748-8D40-B65C-17D0A95427D1}" destId="{B45C2F48-7ADC-694B-B704-79F5B23FBBFF}" srcOrd="11" destOrd="0" presId="urn:microsoft.com/office/officeart/2005/8/layout/cycle2"/>
    <dgm:cxn modelId="{C9D2A4E2-5D56-8E43-A635-5AB2DD920ACD}" type="presParOf" srcId="{B45C2F48-7ADC-694B-B704-79F5B23FBBFF}" destId="{2929388A-377F-C346-AD30-85616EB71F4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C28C5E-887A-904D-8639-974ACB64F36A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B4D593-2BDC-2B4B-BE8F-13E104C0DBB7}">
      <dgm:prSet/>
      <dgm:spPr/>
      <dgm:t>
        <a:bodyPr/>
        <a:lstStyle/>
        <a:p>
          <a:r>
            <a:rPr lang="en-US" dirty="0"/>
            <a:t>Encourage residents to calculate their own carbon footprint</a:t>
          </a:r>
        </a:p>
      </dgm:t>
    </dgm:pt>
    <dgm:pt modelId="{088AEFC8-9787-1A42-A16C-D94184C4AAD3}" type="parTrans" cxnId="{D8DC81D7-B6A9-AC46-A57A-CC5D54F71C03}">
      <dgm:prSet/>
      <dgm:spPr/>
      <dgm:t>
        <a:bodyPr/>
        <a:lstStyle/>
        <a:p>
          <a:endParaRPr lang="en-US"/>
        </a:p>
      </dgm:t>
    </dgm:pt>
    <dgm:pt modelId="{5010E916-8FEE-D542-8364-75CEB5CABFEA}" type="sibTrans" cxnId="{D8DC81D7-B6A9-AC46-A57A-CC5D54F71C03}">
      <dgm:prSet/>
      <dgm:spPr/>
      <dgm:t>
        <a:bodyPr/>
        <a:lstStyle/>
        <a:p>
          <a:endParaRPr lang="en-US"/>
        </a:p>
      </dgm:t>
    </dgm:pt>
    <dgm:pt modelId="{30BE5790-F79C-154C-A467-53F0F5793B19}">
      <dgm:prSet/>
      <dgm:spPr/>
      <dgm:t>
        <a:bodyPr/>
        <a:lstStyle/>
        <a:p>
          <a:r>
            <a:rPr lang="en-US" dirty="0" smtClean="0"/>
            <a:t>Monitor </a:t>
          </a:r>
          <a:r>
            <a:rPr lang="en-US" dirty="0"/>
            <a:t>building energy </a:t>
          </a:r>
          <a:r>
            <a:rPr lang="en-US" dirty="0" smtClean="0"/>
            <a:t>efficiency through energy audits </a:t>
          </a:r>
          <a:endParaRPr lang="en-US" dirty="0"/>
        </a:p>
      </dgm:t>
    </dgm:pt>
    <dgm:pt modelId="{F8D9CFA2-FB67-6840-9812-67E51907E837}" type="parTrans" cxnId="{BBE463E3-3850-C94E-A14E-1C877BAC1FA4}">
      <dgm:prSet/>
      <dgm:spPr/>
      <dgm:t>
        <a:bodyPr/>
        <a:lstStyle/>
        <a:p>
          <a:endParaRPr lang="en-US"/>
        </a:p>
      </dgm:t>
    </dgm:pt>
    <dgm:pt modelId="{317F0890-A4FB-494C-A90A-4C3B84555F0E}" type="sibTrans" cxnId="{BBE463E3-3850-C94E-A14E-1C877BAC1FA4}">
      <dgm:prSet/>
      <dgm:spPr/>
      <dgm:t>
        <a:bodyPr/>
        <a:lstStyle/>
        <a:p>
          <a:endParaRPr lang="en-US"/>
        </a:p>
      </dgm:t>
    </dgm:pt>
    <dgm:pt modelId="{CD6056A6-E356-454D-9176-6F214893251C}">
      <dgm:prSet/>
      <dgm:spPr/>
      <dgm:t>
        <a:bodyPr/>
        <a:lstStyle/>
        <a:p>
          <a:r>
            <a:rPr lang="en-US" dirty="0"/>
            <a:t>Increase recycling measures — restaurants and groups lead the way </a:t>
          </a:r>
        </a:p>
      </dgm:t>
    </dgm:pt>
    <dgm:pt modelId="{564AE7B0-9DFC-7B43-8EC5-162922ED56CE}" type="parTrans" cxnId="{B0AEE55F-95EB-0140-89DD-0D4914BDE61D}">
      <dgm:prSet/>
      <dgm:spPr/>
      <dgm:t>
        <a:bodyPr/>
        <a:lstStyle/>
        <a:p>
          <a:endParaRPr lang="en-US"/>
        </a:p>
      </dgm:t>
    </dgm:pt>
    <dgm:pt modelId="{7BF3D421-6184-364F-A0DE-9A3206D90EB1}" type="sibTrans" cxnId="{B0AEE55F-95EB-0140-89DD-0D4914BDE61D}">
      <dgm:prSet/>
      <dgm:spPr/>
      <dgm:t>
        <a:bodyPr/>
        <a:lstStyle/>
        <a:p>
          <a:endParaRPr lang="en-US"/>
        </a:p>
      </dgm:t>
    </dgm:pt>
    <dgm:pt modelId="{8D1BB0CE-68F3-EE42-AD7A-8E04A97B4BC2}">
      <dgm:prSet/>
      <dgm:spPr/>
      <dgm:t>
        <a:bodyPr/>
        <a:lstStyle/>
        <a:p>
          <a:r>
            <a:rPr lang="en-US" dirty="0"/>
            <a:t>Plant </a:t>
          </a:r>
          <a:r>
            <a:rPr lang="en-US" dirty="0" smtClean="0"/>
            <a:t>more native trees</a:t>
          </a:r>
          <a:endParaRPr lang="en-US" dirty="0"/>
        </a:p>
      </dgm:t>
    </dgm:pt>
    <dgm:pt modelId="{442ACE16-C3F9-C243-8DA3-BDB6542EB0A2}" type="parTrans" cxnId="{BEDE4BA9-B89D-BF48-85D3-9F1843259124}">
      <dgm:prSet/>
      <dgm:spPr/>
      <dgm:t>
        <a:bodyPr/>
        <a:lstStyle/>
        <a:p>
          <a:endParaRPr lang="en-US"/>
        </a:p>
      </dgm:t>
    </dgm:pt>
    <dgm:pt modelId="{E84F2325-888C-C941-9555-E1CD27C9D7EE}" type="sibTrans" cxnId="{BEDE4BA9-B89D-BF48-85D3-9F1843259124}">
      <dgm:prSet/>
      <dgm:spPr/>
      <dgm:t>
        <a:bodyPr/>
        <a:lstStyle/>
        <a:p>
          <a:endParaRPr lang="en-US"/>
        </a:p>
      </dgm:t>
    </dgm:pt>
    <dgm:pt modelId="{70547A0F-AC69-4E45-890F-1A39FAC89C0E}" type="pres">
      <dgm:prSet presAssocID="{3DC28C5E-887A-904D-8639-974ACB64F36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8A9D58-F611-5843-AECA-E030A25600FC}" type="pres">
      <dgm:prSet presAssocID="{3DC28C5E-887A-904D-8639-974ACB64F36A}" presName="bkgdShp" presStyleLbl="alignAccFollowNode1" presStyleIdx="0" presStyleCnt="1"/>
      <dgm:spPr/>
    </dgm:pt>
    <dgm:pt modelId="{3ADD9DE2-EAC2-1F45-A7AE-DD18D4CE0FB9}" type="pres">
      <dgm:prSet presAssocID="{3DC28C5E-887A-904D-8639-974ACB64F36A}" presName="linComp" presStyleCnt="0"/>
      <dgm:spPr/>
    </dgm:pt>
    <dgm:pt modelId="{EC772C16-C762-C448-9E7C-3C4D409850FF}" type="pres">
      <dgm:prSet presAssocID="{0EB4D593-2BDC-2B4B-BE8F-13E104C0DBB7}" presName="compNode" presStyleCnt="0"/>
      <dgm:spPr/>
    </dgm:pt>
    <dgm:pt modelId="{12F50D55-547C-404E-BB4D-612AA54D8234}" type="pres">
      <dgm:prSet presAssocID="{0EB4D593-2BDC-2B4B-BE8F-13E104C0DBB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CC6F8-CD4D-0944-B9B0-C134260CE31C}" type="pres">
      <dgm:prSet presAssocID="{0EB4D593-2BDC-2B4B-BE8F-13E104C0DBB7}" presName="invisiNode" presStyleLbl="node1" presStyleIdx="0" presStyleCnt="4"/>
      <dgm:spPr/>
    </dgm:pt>
    <dgm:pt modelId="{6812FCA5-B16D-C041-87FE-255E39ED9832}" type="pres">
      <dgm:prSet presAssocID="{0EB4D593-2BDC-2B4B-BE8F-13E104C0DBB7}" presName="imagNode" presStyleLbl="fgImgPlace1" presStyleIdx="0" presStyleCnt="4" custScaleY="99869"/>
      <dgm:spPr/>
    </dgm:pt>
    <dgm:pt modelId="{5F462641-DF0E-0449-8AAA-C0C6DB45465A}" type="pres">
      <dgm:prSet presAssocID="{5010E916-8FEE-D542-8364-75CEB5CABFE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3B6306B-475E-9345-9114-92EE8387BB69}" type="pres">
      <dgm:prSet presAssocID="{30BE5790-F79C-154C-A467-53F0F5793B19}" presName="compNode" presStyleCnt="0"/>
      <dgm:spPr/>
    </dgm:pt>
    <dgm:pt modelId="{EC5C4DCD-1E19-5C4E-91BE-27B930F232B6}" type="pres">
      <dgm:prSet presAssocID="{30BE5790-F79C-154C-A467-53F0F5793B1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37E8B2-52C9-B744-A56C-4AA2162F7489}" type="pres">
      <dgm:prSet presAssocID="{30BE5790-F79C-154C-A467-53F0F5793B19}" presName="invisiNode" presStyleLbl="node1" presStyleIdx="1" presStyleCnt="4"/>
      <dgm:spPr/>
    </dgm:pt>
    <dgm:pt modelId="{541468F9-B81F-B546-81E9-FBE808F49D9D}" type="pres">
      <dgm:prSet presAssocID="{30BE5790-F79C-154C-A467-53F0F5793B19}" presName="imagNode" presStyleLbl="fgImgPlace1" presStyleIdx="1" presStyleCnt="4"/>
      <dgm:spPr/>
    </dgm:pt>
    <dgm:pt modelId="{05E0CEE5-C5B7-A748-8FA3-5FB45A28355E}" type="pres">
      <dgm:prSet presAssocID="{317F0890-A4FB-494C-A90A-4C3B84555F0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E351098-FB7E-444F-9EFD-CB50624494C3}" type="pres">
      <dgm:prSet presAssocID="{CD6056A6-E356-454D-9176-6F214893251C}" presName="compNode" presStyleCnt="0"/>
      <dgm:spPr/>
    </dgm:pt>
    <dgm:pt modelId="{B925639A-1BDB-FE4E-87C5-6AE56DFF965F}" type="pres">
      <dgm:prSet presAssocID="{CD6056A6-E356-454D-9176-6F214893251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D081FC-965F-9348-91CC-06CAC61A378E}" type="pres">
      <dgm:prSet presAssocID="{CD6056A6-E356-454D-9176-6F214893251C}" presName="invisiNode" presStyleLbl="node1" presStyleIdx="2" presStyleCnt="4"/>
      <dgm:spPr/>
    </dgm:pt>
    <dgm:pt modelId="{9A75A457-3F95-4A4B-B8BD-63AEEF3F6869}" type="pres">
      <dgm:prSet presAssocID="{CD6056A6-E356-454D-9176-6F214893251C}" presName="imagNode" presStyleLbl="fgImgPlace1" presStyleIdx="2" presStyleCnt="4"/>
      <dgm:spPr/>
    </dgm:pt>
    <dgm:pt modelId="{29349BD8-E4EA-C341-B12A-415870B2D4E5}" type="pres">
      <dgm:prSet presAssocID="{7BF3D421-6184-364F-A0DE-9A3206D90EB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FE1F6AB-D8AD-1045-96C0-984185360A43}" type="pres">
      <dgm:prSet presAssocID="{8D1BB0CE-68F3-EE42-AD7A-8E04A97B4BC2}" presName="compNode" presStyleCnt="0"/>
      <dgm:spPr/>
    </dgm:pt>
    <dgm:pt modelId="{2997FA89-FD4A-E84F-9F83-070D54C15E00}" type="pres">
      <dgm:prSet presAssocID="{8D1BB0CE-68F3-EE42-AD7A-8E04A97B4BC2}" presName="node" presStyleLbl="node1" presStyleIdx="3" presStyleCnt="4" custLinFactNeighborX="-558" custLinFactNeighborY="-19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ADCA4-02C8-544B-882F-67AD84755576}" type="pres">
      <dgm:prSet presAssocID="{8D1BB0CE-68F3-EE42-AD7A-8E04A97B4BC2}" presName="invisiNode" presStyleLbl="node1" presStyleIdx="3" presStyleCnt="4"/>
      <dgm:spPr/>
    </dgm:pt>
    <dgm:pt modelId="{8CB6C2F1-C8C2-8F4C-9A45-5DC2CC2BF846}" type="pres">
      <dgm:prSet presAssocID="{8D1BB0CE-68F3-EE42-AD7A-8E04A97B4BC2}" presName="imagNode" presStyleLbl="fgImgPlace1" presStyleIdx="3" presStyleCnt="4"/>
      <dgm:spPr/>
    </dgm:pt>
  </dgm:ptLst>
  <dgm:cxnLst>
    <dgm:cxn modelId="{B0AEE55F-95EB-0140-89DD-0D4914BDE61D}" srcId="{3DC28C5E-887A-904D-8639-974ACB64F36A}" destId="{CD6056A6-E356-454D-9176-6F214893251C}" srcOrd="2" destOrd="0" parTransId="{564AE7B0-9DFC-7B43-8EC5-162922ED56CE}" sibTransId="{7BF3D421-6184-364F-A0DE-9A3206D90EB1}"/>
    <dgm:cxn modelId="{535241D1-9149-C14E-822A-CB38825C3E26}" type="presOf" srcId="{317F0890-A4FB-494C-A90A-4C3B84555F0E}" destId="{05E0CEE5-C5B7-A748-8FA3-5FB45A28355E}" srcOrd="0" destOrd="0" presId="urn:microsoft.com/office/officeart/2005/8/layout/pList2"/>
    <dgm:cxn modelId="{BBE463E3-3850-C94E-A14E-1C877BAC1FA4}" srcId="{3DC28C5E-887A-904D-8639-974ACB64F36A}" destId="{30BE5790-F79C-154C-A467-53F0F5793B19}" srcOrd="1" destOrd="0" parTransId="{F8D9CFA2-FB67-6840-9812-67E51907E837}" sibTransId="{317F0890-A4FB-494C-A90A-4C3B84555F0E}"/>
    <dgm:cxn modelId="{D8DC81D7-B6A9-AC46-A57A-CC5D54F71C03}" srcId="{3DC28C5E-887A-904D-8639-974ACB64F36A}" destId="{0EB4D593-2BDC-2B4B-BE8F-13E104C0DBB7}" srcOrd="0" destOrd="0" parTransId="{088AEFC8-9787-1A42-A16C-D94184C4AAD3}" sibTransId="{5010E916-8FEE-D542-8364-75CEB5CABFEA}"/>
    <dgm:cxn modelId="{905334A4-DA9D-2B43-9711-0F6C2F4E5D03}" type="presOf" srcId="{3DC28C5E-887A-904D-8639-974ACB64F36A}" destId="{70547A0F-AC69-4E45-890F-1A39FAC89C0E}" srcOrd="0" destOrd="0" presId="urn:microsoft.com/office/officeart/2005/8/layout/pList2"/>
    <dgm:cxn modelId="{906C190C-19A9-6D4D-856D-5829EA60E375}" type="presOf" srcId="{5010E916-8FEE-D542-8364-75CEB5CABFEA}" destId="{5F462641-DF0E-0449-8AAA-C0C6DB45465A}" srcOrd="0" destOrd="0" presId="urn:microsoft.com/office/officeart/2005/8/layout/pList2"/>
    <dgm:cxn modelId="{F3C04178-2405-F143-ACE3-A91417709F51}" type="presOf" srcId="{8D1BB0CE-68F3-EE42-AD7A-8E04A97B4BC2}" destId="{2997FA89-FD4A-E84F-9F83-070D54C15E00}" srcOrd="0" destOrd="0" presId="urn:microsoft.com/office/officeart/2005/8/layout/pList2"/>
    <dgm:cxn modelId="{F23F752C-B5B2-934D-8696-C66850F44B1B}" type="presOf" srcId="{CD6056A6-E356-454D-9176-6F214893251C}" destId="{B925639A-1BDB-FE4E-87C5-6AE56DFF965F}" srcOrd="0" destOrd="0" presId="urn:microsoft.com/office/officeart/2005/8/layout/pList2"/>
    <dgm:cxn modelId="{96C2FCB2-DE3B-8A47-AB45-FABB7AE90ADC}" type="presOf" srcId="{7BF3D421-6184-364F-A0DE-9A3206D90EB1}" destId="{29349BD8-E4EA-C341-B12A-415870B2D4E5}" srcOrd="0" destOrd="0" presId="urn:microsoft.com/office/officeart/2005/8/layout/pList2"/>
    <dgm:cxn modelId="{36124EF6-C1A4-A94C-B337-A03282CA06D9}" type="presOf" srcId="{0EB4D593-2BDC-2B4B-BE8F-13E104C0DBB7}" destId="{12F50D55-547C-404E-BB4D-612AA54D8234}" srcOrd="0" destOrd="0" presId="urn:microsoft.com/office/officeart/2005/8/layout/pList2"/>
    <dgm:cxn modelId="{BEDE4BA9-B89D-BF48-85D3-9F1843259124}" srcId="{3DC28C5E-887A-904D-8639-974ACB64F36A}" destId="{8D1BB0CE-68F3-EE42-AD7A-8E04A97B4BC2}" srcOrd="3" destOrd="0" parTransId="{442ACE16-C3F9-C243-8DA3-BDB6542EB0A2}" sibTransId="{E84F2325-888C-C941-9555-E1CD27C9D7EE}"/>
    <dgm:cxn modelId="{45DA808E-4A6E-CF46-92C3-8A1C5DB2905F}" type="presOf" srcId="{30BE5790-F79C-154C-A467-53F0F5793B19}" destId="{EC5C4DCD-1E19-5C4E-91BE-27B930F232B6}" srcOrd="0" destOrd="0" presId="urn:microsoft.com/office/officeart/2005/8/layout/pList2"/>
    <dgm:cxn modelId="{EB7A6674-6A2F-FC4E-BA2E-0BC38311C6B9}" type="presParOf" srcId="{70547A0F-AC69-4E45-890F-1A39FAC89C0E}" destId="{A98A9D58-F611-5843-AECA-E030A25600FC}" srcOrd="0" destOrd="0" presId="urn:microsoft.com/office/officeart/2005/8/layout/pList2"/>
    <dgm:cxn modelId="{53CAFECA-E540-934E-BD4C-E0953CD395C5}" type="presParOf" srcId="{70547A0F-AC69-4E45-890F-1A39FAC89C0E}" destId="{3ADD9DE2-EAC2-1F45-A7AE-DD18D4CE0FB9}" srcOrd="1" destOrd="0" presId="urn:microsoft.com/office/officeart/2005/8/layout/pList2"/>
    <dgm:cxn modelId="{2C0826A7-E574-DA46-BD30-9ABA0857F7B6}" type="presParOf" srcId="{3ADD9DE2-EAC2-1F45-A7AE-DD18D4CE0FB9}" destId="{EC772C16-C762-C448-9E7C-3C4D409850FF}" srcOrd="0" destOrd="0" presId="urn:microsoft.com/office/officeart/2005/8/layout/pList2"/>
    <dgm:cxn modelId="{5456E365-BAB7-D845-B51B-31D9217B0AB7}" type="presParOf" srcId="{EC772C16-C762-C448-9E7C-3C4D409850FF}" destId="{12F50D55-547C-404E-BB4D-612AA54D8234}" srcOrd="0" destOrd="0" presId="urn:microsoft.com/office/officeart/2005/8/layout/pList2"/>
    <dgm:cxn modelId="{2B73373A-4EC9-814B-8A24-3FA090F73DFF}" type="presParOf" srcId="{EC772C16-C762-C448-9E7C-3C4D409850FF}" destId="{609CC6F8-CD4D-0944-B9B0-C134260CE31C}" srcOrd="1" destOrd="0" presId="urn:microsoft.com/office/officeart/2005/8/layout/pList2"/>
    <dgm:cxn modelId="{C6F76E0B-3682-BD4F-BB13-EA35BF2EE6EE}" type="presParOf" srcId="{EC772C16-C762-C448-9E7C-3C4D409850FF}" destId="{6812FCA5-B16D-C041-87FE-255E39ED9832}" srcOrd="2" destOrd="0" presId="urn:microsoft.com/office/officeart/2005/8/layout/pList2"/>
    <dgm:cxn modelId="{B868EF96-46D4-354F-82F7-7BDE53342780}" type="presParOf" srcId="{3ADD9DE2-EAC2-1F45-A7AE-DD18D4CE0FB9}" destId="{5F462641-DF0E-0449-8AAA-C0C6DB45465A}" srcOrd="1" destOrd="0" presId="urn:microsoft.com/office/officeart/2005/8/layout/pList2"/>
    <dgm:cxn modelId="{29642DD0-5D28-AE48-8668-B485B72FD460}" type="presParOf" srcId="{3ADD9DE2-EAC2-1F45-A7AE-DD18D4CE0FB9}" destId="{D3B6306B-475E-9345-9114-92EE8387BB69}" srcOrd="2" destOrd="0" presId="urn:microsoft.com/office/officeart/2005/8/layout/pList2"/>
    <dgm:cxn modelId="{0663B1EC-D5E2-1040-B72F-EA4A803E2EC6}" type="presParOf" srcId="{D3B6306B-475E-9345-9114-92EE8387BB69}" destId="{EC5C4DCD-1E19-5C4E-91BE-27B930F232B6}" srcOrd="0" destOrd="0" presId="urn:microsoft.com/office/officeart/2005/8/layout/pList2"/>
    <dgm:cxn modelId="{33B21264-A596-934C-90D5-C00DBDC1686B}" type="presParOf" srcId="{D3B6306B-475E-9345-9114-92EE8387BB69}" destId="{1237E8B2-52C9-B744-A56C-4AA2162F7489}" srcOrd="1" destOrd="0" presId="urn:microsoft.com/office/officeart/2005/8/layout/pList2"/>
    <dgm:cxn modelId="{1787FC48-181F-1C42-9CF7-C0BB7B8DD0CA}" type="presParOf" srcId="{D3B6306B-475E-9345-9114-92EE8387BB69}" destId="{541468F9-B81F-B546-81E9-FBE808F49D9D}" srcOrd="2" destOrd="0" presId="urn:microsoft.com/office/officeart/2005/8/layout/pList2"/>
    <dgm:cxn modelId="{52FA8FBB-8BF5-F742-8660-75C0E72AC527}" type="presParOf" srcId="{3ADD9DE2-EAC2-1F45-A7AE-DD18D4CE0FB9}" destId="{05E0CEE5-C5B7-A748-8FA3-5FB45A28355E}" srcOrd="3" destOrd="0" presId="urn:microsoft.com/office/officeart/2005/8/layout/pList2"/>
    <dgm:cxn modelId="{8BD3FA03-E318-2841-8450-2CD92B446B99}" type="presParOf" srcId="{3ADD9DE2-EAC2-1F45-A7AE-DD18D4CE0FB9}" destId="{CE351098-FB7E-444F-9EFD-CB50624494C3}" srcOrd="4" destOrd="0" presId="urn:microsoft.com/office/officeart/2005/8/layout/pList2"/>
    <dgm:cxn modelId="{ABF30397-CB62-A345-B160-FCAD3F7EE078}" type="presParOf" srcId="{CE351098-FB7E-444F-9EFD-CB50624494C3}" destId="{B925639A-1BDB-FE4E-87C5-6AE56DFF965F}" srcOrd="0" destOrd="0" presId="urn:microsoft.com/office/officeart/2005/8/layout/pList2"/>
    <dgm:cxn modelId="{9D11DF59-A1C2-E144-928C-FC82315810D8}" type="presParOf" srcId="{CE351098-FB7E-444F-9EFD-CB50624494C3}" destId="{74D081FC-965F-9348-91CC-06CAC61A378E}" srcOrd="1" destOrd="0" presId="urn:microsoft.com/office/officeart/2005/8/layout/pList2"/>
    <dgm:cxn modelId="{79DAB4C5-D819-C748-9890-5D3E2320114E}" type="presParOf" srcId="{CE351098-FB7E-444F-9EFD-CB50624494C3}" destId="{9A75A457-3F95-4A4B-B8BD-63AEEF3F6869}" srcOrd="2" destOrd="0" presId="urn:microsoft.com/office/officeart/2005/8/layout/pList2"/>
    <dgm:cxn modelId="{CCFF6857-5E79-DA42-8E56-9359CDA34486}" type="presParOf" srcId="{3ADD9DE2-EAC2-1F45-A7AE-DD18D4CE0FB9}" destId="{29349BD8-E4EA-C341-B12A-415870B2D4E5}" srcOrd="5" destOrd="0" presId="urn:microsoft.com/office/officeart/2005/8/layout/pList2"/>
    <dgm:cxn modelId="{98B2C372-6F86-D145-ABB1-3001E4EAE558}" type="presParOf" srcId="{3ADD9DE2-EAC2-1F45-A7AE-DD18D4CE0FB9}" destId="{BFE1F6AB-D8AD-1045-96C0-984185360A43}" srcOrd="6" destOrd="0" presId="urn:microsoft.com/office/officeart/2005/8/layout/pList2"/>
    <dgm:cxn modelId="{074704AF-096F-1D43-AC08-50834A8D006C}" type="presParOf" srcId="{BFE1F6AB-D8AD-1045-96C0-984185360A43}" destId="{2997FA89-FD4A-E84F-9F83-070D54C15E00}" srcOrd="0" destOrd="0" presId="urn:microsoft.com/office/officeart/2005/8/layout/pList2"/>
    <dgm:cxn modelId="{18DE2808-36ED-7649-8A80-40BA3128C324}" type="presParOf" srcId="{BFE1F6AB-D8AD-1045-96C0-984185360A43}" destId="{8F2ADCA4-02C8-544B-882F-67AD84755576}" srcOrd="1" destOrd="0" presId="urn:microsoft.com/office/officeart/2005/8/layout/pList2"/>
    <dgm:cxn modelId="{4726EAA9-C1FD-2A48-AEFF-63E53E4DA96B}" type="presParOf" srcId="{BFE1F6AB-D8AD-1045-96C0-984185360A43}" destId="{8CB6C2F1-C8C2-8F4C-9A45-5DC2CC2BF84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4173DC-415F-1F4B-BFF6-9A746C40FDE6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02F78A-064A-544A-A01F-BED513A25262}">
      <dgm:prSet/>
      <dgm:spPr/>
      <dgm:t>
        <a:bodyPr/>
        <a:lstStyle/>
        <a:p>
          <a:r>
            <a:rPr lang="en-US"/>
            <a:t>Drive less and carpool more </a:t>
          </a:r>
        </a:p>
      </dgm:t>
    </dgm:pt>
    <dgm:pt modelId="{EE3F77A6-3F19-4F47-AE2F-C2870713E0DA}" type="parTrans" cxnId="{BEE68B16-A435-6245-B350-D8704D05373F}">
      <dgm:prSet/>
      <dgm:spPr/>
      <dgm:t>
        <a:bodyPr/>
        <a:lstStyle/>
        <a:p>
          <a:endParaRPr lang="en-US"/>
        </a:p>
      </dgm:t>
    </dgm:pt>
    <dgm:pt modelId="{6B409A96-CA71-1A47-9205-F0F3A0602A89}" type="sibTrans" cxnId="{BEE68B16-A435-6245-B350-D8704D05373F}">
      <dgm:prSet/>
      <dgm:spPr/>
      <dgm:t>
        <a:bodyPr/>
        <a:lstStyle/>
        <a:p>
          <a:endParaRPr lang="en-US"/>
        </a:p>
      </dgm:t>
    </dgm:pt>
    <dgm:pt modelId="{25F0D07A-6DB5-414B-ABEF-88C946DEF1D6}">
      <dgm:prSet/>
      <dgm:spPr/>
      <dgm:t>
        <a:bodyPr/>
        <a:lstStyle/>
        <a:p>
          <a:r>
            <a:rPr lang="en-US" dirty="0"/>
            <a:t>Monitor public utility efforts to diversify their portfolios with renewable energy resources ASAP </a:t>
          </a:r>
        </a:p>
      </dgm:t>
    </dgm:pt>
    <dgm:pt modelId="{D3856EB8-372E-3947-8BE6-58766D44EAFE}" type="parTrans" cxnId="{B2670D93-AC09-6748-BBB4-FB13F4BF7A4B}">
      <dgm:prSet/>
      <dgm:spPr/>
      <dgm:t>
        <a:bodyPr/>
        <a:lstStyle/>
        <a:p>
          <a:endParaRPr lang="en-US"/>
        </a:p>
      </dgm:t>
    </dgm:pt>
    <dgm:pt modelId="{A2E28460-CA46-264D-B21B-B57544F29F9F}" type="sibTrans" cxnId="{B2670D93-AC09-6748-BBB4-FB13F4BF7A4B}">
      <dgm:prSet/>
      <dgm:spPr/>
      <dgm:t>
        <a:bodyPr/>
        <a:lstStyle/>
        <a:p>
          <a:endParaRPr lang="en-US"/>
        </a:p>
      </dgm:t>
    </dgm:pt>
    <dgm:pt modelId="{8C05BC38-2A2C-2F43-80CC-8E114C9BEC8B}">
      <dgm:prSet/>
      <dgm:spPr/>
      <dgm:t>
        <a:bodyPr/>
        <a:lstStyle/>
        <a:p>
          <a:r>
            <a:rPr lang="en-US" dirty="0"/>
            <a:t>Prepare a GHG </a:t>
          </a:r>
          <a:r>
            <a:rPr lang="en-US" dirty="0" smtClean="0"/>
            <a:t>Inventory </a:t>
          </a:r>
          <a:r>
            <a:rPr lang="en-US" dirty="0"/>
            <a:t>for Oldenburg’s </a:t>
          </a:r>
          <a:r>
            <a:rPr lang="en-US" dirty="0" smtClean="0"/>
            <a:t> governmental services</a:t>
          </a:r>
        </a:p>
        <a:p>
          <a:r>
            <a:rPr lang="en-US" dirty="0" smtClean="0"/>
            <a:t> </a:t>
          </a:r>
          <a:endParaRPr lang="en-US" dirty="0"/>
        </a:p>
      </dgm:t>
    </dgm:pt>
    <dgm:pt modelId="{B29AA964-A205-C745-82BC-0B31028A8E93}" type="parTrans" cxnId="{8197B635-89F8-8541-A5E4-08F93F84ADC9}">
      <dgm:prSet/>
      <dgm:spPr/>
      <dgm:t>
        <a:bodyPr/>
        <a:lstStyle/>
        <a:p>
          <a:endParaRPr lang="en-US"/>
        </a:p>
      </dgm:t>
    </dgm:pt>
    <dgm:pt modelId="{9A45749F-659F-A243-A1EC-F011784C1FF8}" type="sibTrans" cxnId="{8197B635-89F8-8541-A5E4-08F93F84ADC9}">
      <dgm:prSet/>
      <dgm:spPr/>
      <dgm:t>
        <a:bodyPr/>
        <a:lstStyle/>
        <a:p>
          <a:endParaRPr lang="en-US"/>
        </a:p>
      </dgm:t>
    </dgm:pt>
    <dgm:pt modelId="{E410ECB7-7686-A945-AB8E-E45A78A44188}" type="pres">
      <dgm:prSet presAssocID="{EC4173DC-415F-1F4B-BFF6-9A746C40FDE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813029-FA27-FA46-8B0B-A1DBC1009E44}" type="pres">
      <dgm:prSet presAssocID="{EC4173DC-415F-1F4B-BFF6-9A746C40FDE6}" presName="bkgdShp" presStyleLbl="alignAccFollowNode1" presStyleIdx="0" presStyleCnt="1"/>
      <dgm:spPr/>
    </dgm:pt>
    <dgm:pt modelId="{23B846FA-EB04-D94C-938A-B8487F0572B5}" type="pres">
      <dgm:prSet presAssocID="{EC4173DC-415F-1F4B-BFF6-9A746C40FDE6}" presName="linComp" presStyleCnt="0"/>
      <dgm:spPr/>
    </dgm:pt>
    <dgm:pt modelId="{312473EC-96FD-9F4C-897C-BDA29DE8CACD}" type="pres">
      <dgm:prSet presAssocID="{7002F78A-064A-544A-A01F-BED513A25262}" presName="compNode" presStyleCnt="0"/>
      <dgm:spPr/>
    </dgm:pt>
    <dgm:pt modelId="{CFB7CBA6-575D-F34C-B2EB-334F91D77413}" type="pres">
      <dgm:prSet presAssocID="{7002F78A-064A-544A-A01F-BED513A2526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776314-B52F-5F4C-AE9B-DB4E8E68F417}" type="pres">
      <dgm:prSet presAssocID="{7002F78A-064A-544A-A01F-BED513A25262}" presName="invisiNode" presStyleLbl="node1" presStyleIdx="0" presStyleCnt="3"/>
      <dgm:spPr/>
    </dgm:pt>
    <dgm:pt modelId="{3BC90ED6-1FD1-0040-8658-B9F6EBF18049}" type="pres">
      <dgm:prSet presAssocID="{7002F78A-064A-544A-A01F-BED513A25262}" presName="imagNode" presStyleLbl="fgImgPlace1" presStyleIdx="0" presStyleCnt="3"/>
      <dgm:spPr/>
    </dgm:pt>
    <dgm:pt modelId="{A19888F2-0790-134E-99CC-2A94A2631E16}" type="pres">
      <dgm:prSet presAssocID="{6B409A96-CA71-1A47-9205-F0F3A0602A8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3813647-035B-394F-86E5-1F7DD4F86364}" type="pres">
      <dgm:prSet presAssocID="{25F0D07A-6DB5-414B-ABEF-88C946DEF1D6}" presName="compNode" presStyleCnt="0"/>
      <dgm:spPr/>
    </dgm:pt>
    <dgm:pt modelId="{F1C50FD4-A195-974A-98A5-3FC46CFCE68A}" type="pres">
      <dgm:prSet presAssocID="{25F0D07A-6DB5-414B-ABEF-88C946DEF1D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53C3EE-F441-7B4E-9934-173C9B345EF0}" type="pres">
      <dgm:prSet presAssocID="{25F0D07A-6DB5-414B-ABEF-88C946DEF1D6}" presName="invisiNode" presStyleLbl="node1" presStyleIdx="1" presStyleCnt="3"/>
      <dgm:spPr/>
    </dgm:pt>
    <dgm:pt modelId="{94A6D979-C08D-F34A-8FD1-0879EB2D972A}" type="pres">
      <dgm:prSet presAssocID="{25F0D07A-6DB5-414B-ABEF-88C946DEF1D6}" presName="imagNode" presStyleLbl="fgImgPlace1" presStyleIdx="1" presStyleCnt="3"/>
      <dgm:spPr/>
    </dgm:pt>
    <dgm:pt modelId="{8405FEB7-A301-764C-9B2D-3CC4C0C5A6DD}" type="pres">
      <dgm:prSet presAssocID="{A2E28460-CA46-264D-B21B-B57544F29F9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F55B2A3-46D9-A646-892D-3B864DA2822F}" type="pres">
      <dgm:prSet presAssocID="{8C05BC38-2A2C-2F43-80CC-8E114C9BEC8B}" presName="compNode" presStyleCnt="0"/>
      <dgm:spPr/>
    </dgm:pt>
    <dgm:pt modelId="{6679A3D9-48B0-A644-AA6C-8DC983F6C88A}" type="pres">
      <dgm:prSet presAssocID="{8C05BC38-2A2C-2F43-80CC-8E114C9BEC8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7B4C90-D67A-9B43-94EA-72A657D77248}" type="pres">
      <dgm:prSet presAssocID="{8C05BC38-2A2C-2F43-80CC-8E114C9BEC8B}" presName="invisiNode" presStyleLbl="node1" presStyleIdx="2" presStyleCnt="3"/>
      <dgm:spPr/>
    </dgm:pt>
    <dgm:pt modelId="{2732ED68-F162-124C-B764-247875259122}" type="pres">
      <dgm:prSet presAssocID="{8C05BC38-2A2C-2F43-80CC-8E114C9BEC8B}" presName="imagNode" presStyleLbl="fgImgPlace1" presStyleIdx="2" presStyleCnt="3"/>
      <dgm:spPr/>
    </dgm:pt>
  </dgm:ptLst>
  <dgm:cxnLst>
    <dgm:cxn modelId="{BEE68B16-A435-6245-B350-D8704D05373F}" srcId="{EC4173DC-415F-1F4B-BFF6-9A746C40FDE6}" destId="{7002F78A-064A-544A-A01F-BED513A25262}" srcOrd="0" destOrd="0" parTransId="{EE3F77A6-3F19-4F47-AE2F-C2870713E0DA}" sibTransId="{6B409A96-CA71-1A47-9205-F0F3A0602A89}"/>
    <dgm:cxn modelId="{787ACCB8-FC9C-4E63-8784-DE771F975230}" type="presOf" srcId="{7002F78A-064A-544A-A01F-BED513A25262}" destId="{CFB7CBA6-575D-F34C-B2EB-334F91D77413}" srcOrd="0" destOrd="0" presId="urn:microsoft.com/office/officeart/2005/8/layout/pList2"/>
    <dgm:cxn modelId="{79AF7180-F394-4687-A3E9-A1EE0CFEA34E}" type="presOf" srcId="{8C05BC38-2A2C-2F43-80CC-8E114C9BEC8B}" destId="{6679A3D9-48B0-A644-AA6C-8DC983F6C88A}" srcOrd="0" destOrd="0" presId="urn:microsoft.com/office/officeart/2005/8/layout/pList2"/>
    <dgm:cxn modelId="{F86C7731-DB18-463D-8FB4-FFC78DE3EF0B}" type="presOf" srcId="{EC4173DC-415F-1F4B-BFF6-9A746C40FDE6}" destId="{E410ECB7-7686-A945-AB8E-E45A78A44188}" srcOrd="0" destOrd="0" presId="urn:microsoft.com/office/officeart/2005/8/layout/pList2"/>
    <dgm:cxn modelId="{B2670D93-AC09-6748-BBB4-FB13F4BF7A4B}" srcId="{EC4173DC-415F-1F4B-BFF6-9A746C40FDE6}" destId="{25F0D07A-6DB5-414B-ABEF-88C946DEF1D6}" srcOrd="1" destOrd="0" parTransId="{D3856EB8-372E-3947-8BE6-58766D44EAFE}" sibTransId="{A2E28460-CA46-264D-B21B-B57544F29F9F}"/>
    <dgm:cxn modelId="{8197B635-89F8-8541-A5E4-08F93F84ADC9}" srcId="{EC4173DC-415F-1F4B-BFF6-9A746C40FDE6}" destId="{8C05BC38-2A2C-2F43-80CC-8E114C9BEC8B}" srcOrd="2" destOrd="0" parTransId="{B29AA964-A205-C745-82BC-0B31028A8E93}" sibTransId="{9A45749F-659F-A243-A1EC-F011784C1FF8}"/>
    <dgm:cxn modelId="{595A2FA7-9784-4844-BD96-BB17761CD03D}" type="presOf" srcId="{6B409A96-CA71-1A47-9205-F0F3A0602A89}" destId="{A19888F2-0790-134E-99CC-2A94A2631E16}" srcOrd="0" destOrd="0" presId="urn:microsoft.com/office/officeart/2005/8/layout/pList2"/>
    <dgm:cxn modelId="{D695C7CE-BB35-4531-AB6B-8F0890B131F1}" type="presOf" srcId="{A2E28460-CA46-264D-B21B-B57544F29F9F}" destId="{8405FEB7-A301-764C-9B2D-3CC4C0C5A6DD}" srcOrd="0" destOrd="0" presId="urn:microsoft.com/office/officeart/2005/8/layout/pList2"/>
    <dgm:cxn modelId="{B42DB6B6-9FB1-40EB-8E17-1B85941FCEB3}" type="presOf" srcId="{25F0D07A-6DB5-414B-ABEF-88C946DEF1D6}" destId="{F1C50FD4-A195-974A-98A5-3FC46CFCE68A}" srcOrd="0" destOrd="0" presId="urn:microsoft.com/office/officeart/2005/8/layout/pList2"/>
    <dgm:cxn modelId="{FD1D767B-FA20-46F4-923A-886CE51925C9}" type="presParOf" srcId="{E410ECB7-7686-A945-AB8E-E45A78A44188}" destId="{8B813029-FA27-FA46-8B0B-A1DBC1009E44}" srcOrd="0" destOrd="0" presId="urn:microsoft.com/office/officeart/2005/8/layout/pList2"/>
    <dgm:cxn modelId="{8873383F-1CB6-4305-9246-DF1DCEA0B59E}" type="presParOf" srcId="{E410ECB7-7686-A945-AB8E-E45A78A44188}" destId="{23B846FA-EB04-D94C-938A-B8487F0572B5}" srcOrd="1" destOrd="0" presId="urn:microsoft.com/office/officeart/2005/8/layout/pList2"/>
    <dgm:cxn modelId="{99D8F97B-AC18-4DC6-9582-9F1D971A80EA}" type="presParOf" srcId="{23B846FA-EB04-D94C-938A-B8487F0572B5}" destId="{312473EC-96FD-9F4C-897C-BDA29DE8CACD}" srcOrd="0" destOrd="0" presId="urn:microsoft.com/office/officeart/2005/8/layout/pList2"/>
    <dgm:cxn modelId="{B83C6364-9FA5-46B2-A4F6-449CE52CC549}" type="presParOf" srcId="{312473EC-96FD-9F4C-897C-BDA29DE8CACD}" destId="{CFB7CBA6-575D-F34C-B2EB-334F91D77413}" srcOrd="0" destOrd="0" presId="urn:microsoft.com/office/officeart/2005/8/layout/pList2"/>
    <dgm:cxn modelId="{B90B18D2-E8FF-4A68-8669-6A80A0D5AF7D}" type="presParOf" srcId="{312473EC-96FD-9F4C-897C-BDA29DE8CACD}" destId="{FE776314-B52F-5F4C-AE9B-DB4E8E68F417}" srcOrd="1" destOrd="0" presId="urn:microsoft.com/office/officeart/2005/8/layout/pList2"/>
    <dgm:cxn modelId="{B5C3527C-8282-40F1-8FAC-CB29CEBDDC1F}" type="presParOf" srcId="{312473EC-96FD-9F4C-897C-BDA29DE8CACD}" destId="{3BC90ED6-1FD1-0040-8658-B9F6EBF18049}" srcOrd="2" destOrd="0" presId="urn:microsoft.com/office/officeart/2005/8/layout/pList2"/>
    <dgm:cxn modelId="{30115D2D-3963-4214-B4E0-0BB274FFE8BA}" type="presParOf" srcId="{23B846FA-EB04-D94C-938A-B8487F0572B5}" destId="{A19888F2-0790-134E-99CC-2A94A2631E16}" srcOrd="1" destOrd="0" presId="urn:microsoft.com/office/officeart/2005/8/layout/pList2"/>
    <dgm:cxn modelId="{B240B638-1D41-4031-B891-A6C9DE5244F1}" type="presParOf" srcId="{23B846FA-EB04-D94C-938A-B8487F0572B5}" destId="{43813647-035B-394F-86E5-1F7DD4F86364}" srcOrd="2" destOrd="0" presId="urn:microsoft.com/office/officeart/2005/8/layout/pList2"/>
    <dgm:cxn modelId="{B88881E1-FB1B-4428-9664-3D1D7A0A233B}" type="presParOf" srcId="{43813647-035B-394F-86E5-1F7DD4F86364}" destId="{F1C50FD4-A195-974A-98A5-3FC46CFCE68A}" srcOrd="0" destOrd="0" presId="urn:microsoft.com/office/officeart/2005/8/layout/pList2"/>
    <dgm:cxn modelId="{FCCB99E0-CC7F-48D4-BB87-808B9611710F}" type="presParOf" srcId="{43813647-035B-394F-86E5-1F7DD4F86364}" destId="{E653C3EE-F441-7B4E-9934-173C9B345EF0}" srcOrd="1" destOrd="0" presId="urn:microsoft.com/office/officeart/2005/8/layout/pList2"/>
    <dgm:cxn modelId="{3DB92B69-8459-46D0-92DE-8A18524B0DC8}" type="presParOf" srcId="{43813647-035B-394F-86E5-1F7DD4F86364}" destId="{94A6D979-C08D-F34A-8FD1-0879EB2D972A}" srcOrd="2" destOrd="0" presId="urn:microsoft.com/office/officeart/2005/8/layout/pList2"/>
    <dgm:cxn modelId="{FBBD47DE-7931-4E19-ACDE-EF423F1E6211}" type="presParOf" srcId="{23B846FA-EB04-D94C-938A-B8487F0572B5}" destId="{8405FEB7-A301-764C-9B2D-3CC4C0C5A6DD}" srcOrd="3" destOrd="0" presId="urn:microsoft.com/office/officeart/2005/8/layout/pList2"/>
    <dgm:cxn modelId="{335E35A4-18CA-47E6-8EEE-596EA57AA245}" type="presParOf" srcId="{23B846FA-EB04-D94C-938A-B8487F0572B5}" destId="{7F55B2A3-46D9-A646-892D-3B864DA2822F}" srcOrd="4" destOrd="0" presId="urn:microsoft.com/office/officeart/2005/8/layout/pList2"/>
    <dgm:cxn modelId="{53991A24-699C-46FF-82A5-4FA363CF4DA0}" type="presParOf" srcId="{7F55B2A3-46D9-A646-892D-3B864DA2822F}" destId="{6679A3D9-48B0-A644-AA6C-8DC983F6C88A}" srcOrd="0" destOrd="0" presId="urn:microsoft.com/office/officeart/2005/8/layout/pList2"/>
    <dgm:cxn modelId="{B72AC800-D0E2-462A-A51F-D36ACA34DB24}" type="presParOf" srcId="{7F55B2A3-46D9-A646-892D-3B864DA2822F}" destId="{7E7B4C90-D67A-9B43-94EA-72A657D77248}" srcOrd="1" destOrd="0" presId="urn:microsoft.com/office/officeart/2005/8/layout/pList2"/>
    <dgm:cxn modelId="{E04D89AD-6C90-4DC5-B60F-DA0B5AA2AB74}" type="presParOf" srcId="{7F55B2A3-46D9-A646-892D-3B864DA2822F}" destId="{2732ED68-F162-124C-B764-24787525912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65312E-2526-574C-AAA4-1A4278DDE6E3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EAFC95-C240-AC4B-9E7D-1A6CC5C3810B}">
      <dgm:prSet/>
      <dgm:spPr/>
      <dgm:t>
        <a:bodyPr/>
        <a:lstStyle/>
        <a:p>
          <a:r>
            <a:rPr lang="en-US" dirty="0"/>
            <a:t>Promote Oldenburg as a Village of Renewable Energy </a:t>
          </a:r>
          <a:r>
            <a:rPr lang="en-US" dirty="0" smtClean="0"/>
            <a:t>by cutting </a:t>
          </a:r>
          <a:r>
            <a:rPr lang="en-US" dirty="0" err="1"/>
            <a:t>CO₂</a:t>
          </a:r>
          <a:r>
            <a:rPr lang="en-US" dirty="0" err="1" smtClean="0"/>
            <a:t>e</a:t>
          </a:r>
          <a:endParaRPr lang="en-US" smtClean="0"/>
        </a:p>
        <a:p>
          <a:r>
            <a:rPr lang="en-US" smtClean="0"/>
            <a:t> </a:t>
          </a:r>
          <a:r>
            <a:rPr lang="en-US" dirty="0"/>
            <a:t>by 50% by 2030</a:t>
          </a:r>
        </a:p>
      </dgm:t>
    </dgm:pt>
    <dgm:pt modelId="{BDAE48C0-DDF5-0E4C-8062-128C7177C4C9}" type="parTrans" cxnId="{D5C34576-729B-B343-AE67-582738539CC1}">
      <dgm:prSet/>
      <dgm:spPr/>
      <dgm:t>
        <a:bodyPr/>
        <a:lstStyle/>
        <a:p>
          <a:endParaRPr lang="en-US"/>
        </a:p>
      </dgm:t>
    </dgm:pt>
    <dgm:pt modelId="{CB031C49-C230-374D-8994-8CB07E3D0524}" type="sibTrans" cxnId="{D5C34576-729B-B343-AE67-582738539CC1}">
      <dgm:prSet/>
      <dgm:spPr/>
      <dgm:t>
        <a:bodyPr/>
        <a:lstStyle/>
        <a:p>
          <a:endParaRPr lang="en-US"/>
        </a:p>
      </dgm:t>
    </dgm:pt>
    <dgm:pt modelId="{2BA2708A-09E4-0A44-8876-237F3CB6496C}">
      <dgm:prSet/>
      <dgm:spPr/>
      <dgm:t>
        <a:bodyPr/>
        <a:lstStyle/>
        <a:p>
          <a:r>
            <a:rPr lang="en-US"/>
            <a:t>Learn how to attain this goal through educational programs and workshops offered by OREC in 2020 and 2021</a:t>
          </a:r>
        </a:p>
      </dgm:t>
    </dgm:pt>
    <dgm:pt modelId="{6CD87E7D-424B-3D4B-9222-B03BE43BE961}" type="parTrans" cxnId="{D667AFC5-4186-334B-A9C9-2B78EEA23D6F}">
      <dgm:prSet/>
      <dgm:spPr/>
      <dgm:t>
        <a:bodyPr/>
        <a:lstStyle/>
        <a:p>
          <a:endParaRPr lang="en-US"/>
        </a:p>
      </dgm:t>
    </dgm:pt>
    <dgm:pt modelId="{E6C636EE-2F60-9744-BF0B-28282F413E5C}" type="sibTrans" cxnId="{D667AFC5-4186-334B-A9C9-2B78EEA23D6F}">
      <dgm:prSet/>
      <dgm:spPr/>
      <dgm:t>
        <a:bodyPr/>
        <a:lstStyle/>
        <a:p>
          <a:endParaRPr lang="en-US"/>
        </a:p>
      </dgm:t>
    </dgm:pt>
    <dgm:pt modelId="{D36596B3-74A7-8845-B252-D2B3759669D0}">
      <dgm:prSet/>
      <dgm:spPr/>
      <dgm:t>
        <a:bodyPr/>
        <a:lstStyle/>
        <a:p>
          <a:r>
            <a:rPr lang="en-US" dirty="0"/>
            <a:t>Shift to more solar energy systems in homes, businesses and institutions during the 2020s. </a:t>
          </a:r>
        </a:p>
      </dgm:t>
    </dgm:pt>
    <dgm:pt modelId="{5255E7B5-AF50-D24E-82D4-6F030B7CAD88}" type="parTrans" cxnId="{B2D80667-C157-B341-83D7-099431F76617}">
      <dgm:prSet/>
      <dgm:spPr/>
      <dgm:t>
        <a:bodyPr/>
        <a:lstStyle/>
        <a:p>
          <a:endParaRPr lang="en-US"/>
        </a:p>
      </dgm:t>
    </dgm:pt>
    <dgm:pt modelId="{5157FA29-58D8-2344-A54B-0BDA41E211F7}" type="sibTrans" cxnId="{B2D80667-C157-B341-83D7-099431F76617}">
      <dgm:prSet/>
      <dgm:spPr/>
      <dgm:t>
        <a:bodyPr/>
        <a:lstStyle/>
        <a:p>
          <a:endParaRPr lang="en-US"/>
        </a:p>
      </dgm:t>
    </dgm:pt>
    <dgm:pt modelId="{2A0C37DE-4DD7-D24B-9CB0-2E70531369E5}">
      <dgm:prSet/>
      <dgm:spPr/>
      <dgm:t>
        <a:bodyPr/>
        <a:lstStyle/>
        <a:p>
          <a:r>
            <a:rPr lang="en-US" dirty="0"/>
            <a:t>Explore “Community-Solar Program” for </a:t>
          </a:r>
          <a:r>
            <a:rPr lang="en-US" dirty="0" smtClean="0"/>
            <a:t>the town of Oldenburg</a:t>
          </a:r>
          <a:endParaRPr lang="en-US" dirty="0"/>
        </a:p>
      </dgm:t>
    </dgm:pt>
    <dgm:pt modelId="{51A1EEBC-6B7B-7945-88B8-4BA692B552CA}" type="parTrans" cxnId="{F947F91E-9D26-D94F-B846-757030A1D989}">
      <dgm:prSet/>
      <dgm:spPr/>
      <dgm:t>
        <a:bodyPr/>
        <a:lstStyle/>
        <a:p>
          <a:endParaRPr lang="en-US"/>
        </a:p>
      </dgm:t>
    </dgm:pt>
    <dgm:pt modelId="{050C76E5-3F51-9D4A-9FF1-499CDDCFBADB}" type="sibTrans" cxnId="{F947F91E-9D26-D94F-B846-757030A1D989}">
      <dgm:prSet/>
      <dgm:spPr/>
      <dgm:t>
        <a:bodyPr/>
        <a:lstStyle/>
        <a:p>
          <a:endParaRPr lang="en-US"/>
        </a:p>
      </dgm:t>
    </dgm:pt>
    <dgm:pt modelId="{99171B38-D75F-6B4E-AE54-A5D2DD282EDE}" type="pres">
      <dgm:prSet presAssocID="{0065312E-2526-574C-AAA4-1A4278DDE6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374CA7-94CB-8645-9CAE-9F50B781CAE2}" type="pres">
      <dgm:prSet presAssocID="{0065312E-2526-574C-AAA4-1A4278DDE6E3}" presName="fgShape" presStyleLbl="fgShp" presStyleIdx="0" presStyleCnt="1"/>
      <dgm:spPr/>
    </dgm:pt>
    <dgm:pt modelId="{422088D9-0D2F-8747-91BE-67AE9E938342}" type="pres">
      <dgm:prSet presAssocID="{0065312E-2526-574C-AAA4-1A4278DDE6E3}" presName="linComp" presStyleCnt="0"/>
      <dgm:spPr/>
    </dgm:pt>
    <dgm:pt modelId="{C55D1C62-48C8-DE4D-9B35-782BCBC0F427}" type="pres">
      <dgm:prSet presAssocID="{97EAFC95-C240-AC4B-9E7D-1A6CC5C3810B}" presName="compNode" presStyleCnt="0"/>
      <dgm:spPr/>
    </dgm:pt>
    <dgm:pt modelId="{78CC0830-FD69-9C45-8479-1F927519A162}" type="pres">
      <dgm:prSet presAssocID="{97EAFC95-C240-AC4B-9E7D-1A6CC5C3810B}" presName="bkgdShape" presStyleLbl="node1" presStyleIdx="0" presStyleCnt="4"/>
      <dgm:spPr/>
      <dgm:t>
        <a:bodyPr/>
        <a:lstStyle/>
        <a:p>
          <a:endParaRPr lang="en-US"/>
        </a:p>
      </dgm:t>
    </dgm:pt>
    <dgm:pt modelId="{9C364D49-407E-C540-9586-1955D2D6E7EE}" type="pres">
      <dgm:prSet presAssocID="{97EAFC95-C240-AC4B-9E7D-1A6CC5C3810B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52CFD-BE3F-814D-BFE8-08C9FC30AF38}" type="pres">
      <dgm:prSet presAssocID="{97EAFC95-C240-AC4B-9E7D-1A6CC5C3810B}" presName="invisiNode" presStyleLbl="node1" presStyleIdx="0" presStyleCnt="4"/>
      <dgm:spPr/>
    </dgm:pt>
    <dgm:pt modelId="{1E7CC95D-372D-4B40-82FB-2C777659537F}" type="pres">
      <dgm:prSet presAssocID="{97EAFC95-C240-AC4B-9E7D-1A6CC5C3810B}" presName="imagNode" presStyleLbl="fgImgPlace1" presStyleIdx="0" presStyleCnt="4"/>
      <dgm:spPr/>
    </dgm:pt>
    <dgm:pt modelId="{529AFF10-2DF5-FE40-BE17-9DC7B1B73319}" type="pres">
      <dgm:prSet presAssocID="{CB031C49-C230-374D-8994-8CB07E3D052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791214E-C37C-1C4F-97A2-8FC80F9FEBF7}" type="pres">
      <dgm:prSet presAssocID="{2BA2708A-09E4-0A44-8876-237F3CB6496C}" presName="compNode" presStyleCnt="0"/>
      <dgm:spPr/>
    </dgm:pt>
    <dgm:pt modelId="{EFFF7E55-A660-3145-B730-88E747DFC76B}" type="pres">
      <dgm:prSet presAssocID="{2BA2708A-09E4-0A44-8876-237F3CB6496C}" presName="bkgdShape" presStyleLbl="node1" presStyleIdx="1" presStyleCnt="4"/>
      <dgm:spPr/>
      <dgm:t>
        <a:bodyPr/>
        <a:lstStyle/>
        <a:p>
          <a:endParaRPr lang="en-US"/>
        </a:p>
      </dgm:t>
    </dgm:pt>
    <dgm:pt modelId="{49F87107-4EF6-C34B-8AA8-93C26501BED0}" type="pres">
      <dgm:prSet presAssocID="{2BA2708A-09E4-0A44-8876-237F3CB6496C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534F60-52A1-4C4A-8C51-A334EC5C5BA3}" type="pres">
      <dgm:prSet presAssocID="{2BA2708A-09E4-0A44-8876-237F3CB6496C}" presName="invisiNode" presStyleLbl="node1" presStyleIdx="1" presStyleCnt="4"/>
      <dgm:spPr/>
    </dgm:pt>
    <dgm:pt modelId="{4D46D280-2D53-C04C-8671-4DA1257688F0}" type="pres">
      <dgm:prSet presAssocID="{2BA2708A-09E4-0A44-8876-237F3CB6496C}" presName="imagNode" presStyleLbl="fgImgPlace1" presStyleIdx="1" presStyleCnt="4"/>
      <dgm:spPr/>
    </dgm:pt>
    <dgm:pt modelId="{639CE585-4B82-2946-B33D-C6CB1BE6FB02}" type="pres">
      <dgm:prSet presAssocID="{E6C636EE-2F60-9744-BF0B-28282F413E5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04C3C9C-001D-EF4C-817D-63E6C7242063}" type="pres">
      <dgm:prSet presAssocID="{D36596B3-74A7-8845-B252-D2B3759669D0}" presName="compNode" presStyleCnt="0"/>
      <dgm:spPr/>
    </dgm:pt>
    <dgm:pt modelId="{07F26340-E068-3840-82F9-DAB5E778EED1}" type="pres">
      <dgm:prSet presAssocID="{D36596B3-74A7-8845-B252-D2B3759669D0}" presName="bkgdShape" presStyleLbl="node1" presStyleIdx="2" presStyleCnt="4"/>
      <dgm:spPr/>
      <dgm:t>
        <a:bodyPr/>
        <a:lstStyle/>
        <a:p>
          <a:endParaRPr lang="en-US"/>
        </a:p>
      </dgm:t>
    </dgm:pt>
    <dgm:pt modelId="{AED2416C-0740-7546-9D9C-755D9E6D115C}" type="pres">
      <dgm:prSet presAssocID="{D36596B3-74A7-8845-B252-D2B3759669D0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791D9-1CBC-484F-9C9E-7FF9C3FE282F}" type="pres">
      <dgm:prSet presAssocID="{D36596B3-74A7-8845-B252-D2B3759669D0}" presName="invisiNode" presStyleLbl="node1" presStyleIdx="2" presStyleCnt="4"/>
      <dgm:spPr/>
    </dgm:pt>
    <dgm:pt modelId="{2020EEB3-65BE-954F-8997-C79FA0D29F73}" type="pres">
      <dgm:prSet presAssocID="{D36596B3-74A7-8845-B252-D2B3759669D0}" presName="imagNode" presStyleLbl="fgImgPlace1" presStyleIdx="2" presStyleCnt="4"/>
      <dgm:spPr/>
    </dgm:pt>
    <dgm:pt modelId="{028AB234-E219-DA48-85A5-2195F195A243}" type="pres">
      <dgm:prSet presAssocID="{5157FA29-58D8-2344-A54B-0BDA41E211F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CF963FF-E09A-7D43-BED8-6A98CFFC6C11}" type="pres">
      <dgm:prSet presAssocID="{2A0C37DE-4DD7-D24B-9CB0-2E70531369E5}" presName="compNode" presStyleCnt="0"/>
      <dgm:spPr/>
    </dgm:pt>
    <dgm:pt modelId="{4F8277CB-A469-DA49-98AD-660133CEF08E}" type="pres">
      <dgm:prSet presAssocID="{2A0C37DE-4DD7-D24B-9CB0-2E70531369E5}" presName="bkgdShape" presStyleLbl="node1" presStyleIdx="3" presStyleCnt="4"/>
      <dgm:spPr/>
      <dgm:t>
        <a:bodyPr/>
        <a:lstStyle/>
        <a:p>
          <a:endParaRPr lang="en-US"/>
        </a:p>
      </dgm:t>
    </dgm:pt>
    <dgm:pt modelId="{DFD55230-B665-E645-B20B-348EDE158C79}" type="pres">
      <dgm:prSet presAssocID="{2A0C37DE-4DD7-D24B-9CB0-2E70531369E5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1D8D4-CF95-9D41-8B51-1B8413B0F3FD}" type="pres">
      <dgm:prSet presAssocID="{2A0C37DE-4DD7-D24B-9CB0-2E70531369E5}" presName="invisiNode" presStyleLbl="node1" presStyleIdx="3" presStyleCnt="4"/>
      <dgm:spPr/>
    </dgm:pt>
    <dgm:pt modelId="{BC45D2B8-B7BF-9841-AAF1-CEC8BD1A6F9A}" type="pres">
      <dgm:prSet presAssocID="{2A0C37DE-4DD7-D24B-9CB0-2E70531369E5}" presName="imagNode" presStyleLbl="fgImgPlace1" presStyleIdx="3" presStyleCnt="4"/>
      <dgm:spPr/>
    </dgm:pt>
  </dgm:ptLst>
  <dgm:cxnLst>
    <dgm:cxn modelId="{D5C34576-729B-B343-AE67-582738539CC1}" srcId="{0065312E-2526-574C-AAA4-1A4278DDE6E3}" destId="{97EAFC95-C240-AC4B-9E7D-1A6CC5C3810B}" srcOrd="0" destOrd="0" parTransId="{BDAE48C0-DDF5-0E4C-8062-128C7177C4C9}" sibTransId="{CB031C49-C230-374D-8994-8CB07E3D0524}"/>
    <dgm:cxn modelId="{B2D80667-C157-B341-83D7-099431F76617}" srcId="{0065312E-2526-574C-AAA4-1A4278DDE6E3}" destId="{D36596B3-74A7-8845-B252-D2B3759669D0}" srcOrd="2" destOrd="0" parTransId="{5255E7B5-AF50-D24E-82D4-6F030B7CAD88}" sibTransId="{5157FA29-58D8-2344-A54B-0BDA41E211F7}"/>
    <dgm:cxn modelId="{D667AFC5-4186-334B-A9C9-2B78EEA23D6F}" srcId="{0065312E-2526-574C-AAA4-1A4278DDE6E3}" destId="{2BA2708A-09E4-0A44-8876-237F3CB6496C}" srcOrd="1" destOrd="0" parTransId="{6CD87E7D-424B-3D4B-9222-B03BE43BE961}" sibTransId="{E6C636EE-2F60-9744-BF0B-28282F413E5C}"/>
    <dgm:cxn modelId="{4C3DA7EC-9642-E944-B587-995DBD6625D7}" type="presOf" srcId="{CB031C49-C230-374D-8994-8CB07E3D0524}" destId="{529AFF10-2DF5-FE40-BE17-9DC7B1B73319}" srcOrd="0" destOrd="0" presId="urn:microsoft.com/office/officeart/2005/8/layout/hList7"/>
    <dgm:cxn modelId="{F947F91E-9D26-D94F-B846-757030A1D989}" srcId="{0065312E-2526-574C-AAA4-1A4278DDE6E3}" destId="{2A0C37DE-4DD7-D24B-9CB0-2E70531369E5}" srcOrd="3" destOrd="0" parTransId="{51A1EEBC-6B7B-7945-88B8-4BA692B552CA}" sibTransId="{050C76E5-3F51-9D4A-9FF1-499CDDCFBADB}"/>
    <dgm:cxn modelId="{410ADFA9-F250-DD47-93E6-A93E7968CED2}" type="presOf" srcId="{D36596B3-74A7-8845-B252-D2B3759669D0}" destId="{07F26340-E068-3840-82F9-DAB5E778EED1}" srcOrd="0" destOrd="0" presId="urn:microsoft.com/office/officeart/2005/8/layout/hList7"/>
    <dgm:cxn modelId="{A790A700-C09B-AD44-AA4A-D4D524A6D6F4}" type="presOf" srcId="{5157FA29-58D8-2344-A54B-0BDA41E211F7}" destId="{028AB234-E219-DA48-85A5-2195F195A243}" srcOrd="0" destOrd="0" presId="urn:microsoft.com/office/officeart/2005/8/layout/hList7"/>
    <dgm:cxn modelId="{4E06C31A-76FE-9948-9373-1E4BA7AACF5F}" type="presOf" srcId="{2A0C37DE-4DD7-D24B-9CB0-2E70531369E5}" destId="{DFD55230-B665-E645-B20B-348EDE158C79}" srcOrd="1" destOrd="0" presId="urn:microsoft.com/office/officeart/2005/8/layout/hList7"/>
    <dgm:cxn modelId="{5B369C20-25DA-F444-B2DD-150766AC7626}" type="presOf" srcId="{E6C636EE-2F60-9744-BF0B-28282F413E5C}" destId="{639CE585-4B82-2946-B33D-C6CB1BE6FB02}" srcOrd="0" destOrd="0" presId="urn:microsoft.com/office/officeart/2005/8/layout/hList7"/>
    <dgm:cxn modelId="{AF8009F5-B01D-B54C-BB14-51CF48FD8AA2}" type="presOf" srcId="{97EAFC95-C240-AC4B-9E7D-1A6CC5C3810B}" destId="{9C364D49-407E-C540-9586-1955D2D6E7EE}" srcOrd="1" destOrd="0" presId="urn:microsoft.com/office/officeart/2005/8/layout/hList7"/>
    <dgm:cxn modelId="{D31A5595-8667-6E4A-A96F-C0B92FB2063C}" type="presOf" srcId="{2BA2708A-09E4-0A44-8876-237F3CB6496C}" destId="{EFFF7E55-A660-3145-B730-88E747DFC76B}" srcOrd="0" destOrd="0" presId="urn:microsoft.com/office/officeart/2005/8/layout/hList7"/>
    <dgm:cxn modelId="{3F6C894A-4F21-7347-8A49-73C841184C19}" type="presOf" srcId="{97EAFC95-C240-AC4B-9E7D-1A6CC5C3810B}" destId="{78CC0830-FD69-9C45-8479-1F927519A162}" srcOrd="0" destOrd="0" presId="urn:microsoft.com/office/officeart/2005/8/layout/hList7"/>
    <dgm:cxn modelId="{82549C8F-21E9-CF46-8B5F-5A0EA228E48E}" type="presOf" srcId="{D36596B3-74A7-8845-B252-D2B3759669D0}" destId="{AED2416C-0740-7546-9D9C-755D9E6D115C}" srcOrd="1" destOrd="0" presId="urn:microsoft.com/office/officeart/2005/8/layout/hList7"/>
    <dgm:cxn modelId="{3569D2F0-0A90-6346-9085-B2AF49616615}" type="presOf" srcId="{2BA2708A-09E4-0A44-8876-237F3CB6496C}" destId="{49F87107-4EF6-C34B-8AA8-93C26501BED0}" srcOrd="1" destOrd="0" presId="urn:microsoft.com/office/officeart/2005/8/layout/hList7"/>
    <dgm:cxn modelId="{7A92271C-CEDF-434E-94FB-CD1302BCE5E6}" type="presOf" srcId="{2A0C37DE-4DD7-D24B-9CB0-2E70531369E5}" destId="{4F8277CB-A469-DA49-98AD-660133CEF08E}" srcOrd="0" destOrd="0" presId="urn:microsoft.com/office/officeart/2005/8/layout/hList7"/>
    <dgm:cxn modelId="{96E8125C-5EE9-A44E-B387-C1F9843FB176}" type="presOf" srcId="{0065312E-2526-574C-AAA4-1A4278DDE6E3}" destId="{99171B38-D75F-6B4E-AE54-A5D2DD282EDE}" srcOrd="0" destOrd="0" presId="urn:microsoft.com/office/officeart/2005/8/layout/hList7"/>
    <dgm:cxn modelId="{2182305A-C50E-4144-9D92-1C55796BACDF}" type="presParOf" srcId="{99171B38-D75F-6B4E-AE54-A5D2DD282EDE}" destId="{C2374CA7-94CB-8645-9CAE-9F50B781CAE2}" srcOrd="0" destOrd="0" presId="urn:microsoft.com/office/officeart/2005/8/layout/hList7"/>
    <dgm:cxn modelId="{C5DF28F2-7E63-1544-8D47-058EE362A787}" type="presParOf" srcId="{99171B38-D75F-6B4E-AE54-A5D2DD282EDE}" destId="{422088D9-0D2F-8747-91BE-67AE9E938342}" srcOrd="1" destOrd="0" presId="urn:microsoft.com/office/officeart/2005/8/layout/hList7"/>
    <dgm:cxn modelId="{ECB9DB2D-0319-7841-88E6-CAF64053BF7D}" type="presParOf" srcId="{422088D9-0D2F-8747-91BE-67AE9E938342}" destId="{C55D1C62-48C8-DE4D-9B35-782BCBC0F427}" srcOrd="0" destOrd="0" presId="urn:microsoft.com/office/officeart/2005/8/layout/hList7"/>
    <dgm:cxn modelId="{803E212E-339F-034B-964C-5D23016E8F52}" type="presParOf" srcId="{C55D1C62-48C8-DE4D-9B35-782BCBC0F427}" destId="{78CC0830-FD69-9C45-8479-1F927519A162}" srcOrd="0" destOrd="0" presId="urn:microsoft.com/office/officeart/2005/8/layout/hList7"/>
    <dgm:cxn modelId="{7FA64892-71BD-E64B-8D3F-EE129ECC420E}" type="presParOf" srcId="{C55D1C62-48C8-DE4D-9B35-782BCBC0F427}" destId="{9C364D49-407E-C540-9586-1955D2D6E7EE}" srcOrd="1" destOrd="0" presId="urn:microsoft.com/office/officeart/2005/8/layout/hList7"/>
    <dgm:cxn modelId="{3D2CE102-5AFC-9847-9083-FBB2C176AA87}" type="presParOf" srcId="{C55D1C62-48C8-DE4D-9B35-782BCBC0F427}" destId="{F6052CFD-BE3F-814D-BFE8-08C9FC30AF38}" srcOrd="2" destOrd="0" presId="urn:microsoft.com/office/officeart/2005/8/layout/hList7"/>
    <dgm:cxn modelId="{15029BAF-CACE-3E4F-BAF1-287178EFF4FB}" type="presParOf" srcId="{C55D1C62-48C8-DE4D-9B35-782BCBC0F427}" destId="{1E7CC95D-372D-4B40-82FB-2C777659537F}" srcOrd="3" destOrd="0" presId="urn:microsoft.com/office/officeart/2005/8/layout/hList7"/>
    <dgm:cxn modelId="{65EEE635-41F7-9147-9C3D-1EC5A1D2BE7B}" type="presParOf" srcId="{422088D9-0D2F-8747-91BE-67AE9E938342}" destId="{529AFF10-2DF5-FE40-BE17-9DC7B1B73319}" srcOrd="1" destOrd="0" presId="urn:microsoft.com/office/officeart/2005/8/layout/hList7"/>
    <dgm:cxn modelId="{96EE6523-92BA-BC48-A9CE-452A4D8B4969}" type="presParOf" srcId="{422088D9-0D2F-8747-91BE-67AE9E938342}" destId="{D791214E-C37C-1C4F-97A2-8FC80F9FEBF7}" srcOrd="2" destOrd="0" presId="urn:microsoft.com/office/officeart/2005/8/layout/hList7"/>
    <dgm:cxn modelId="{7206BFE8-6051-D745-908F-2C1EB69639C1}" type="presParOf" srcId="{D791214E-C37C-1C4F-97A2-8FC80F9FEBF7}" destId="{EFFF7E55-A660-3145-B730-88E747DFC76B}" srcOrd="0" destOrd="0" presId="urn:microsoft.com/office/officeart/2005/8/layout/hList7"/>
    <dgm:cxn modelId="{5EE41D6C-7A90-7145-B0E4-44A16FB558E9}" type="presParOf" srcId="{D791214E-C37C-1C4F-97A2-8FC80F9FEBF7}" destId="{49F87107-4EF6-C34B-8AA8-93C26501BED0}" srcOrd="1" destOrd="0" presId="urn:microsoft.com/office/officeart/2005/8/layout/hList7"/>
    <dgm:cxn modelId="{3A8E4038-33FB-7E4C-9F92-FC1D4CF99E5A}" type="presParOf" srcId="{D791214E-C37C-1C4F-97A2-8FC80F9FEBF7}" destId="{45534F60-52A1-4C4A-8C51-A334EC5C5BA3}" srcOrd="2" destOrd="0" presId="urn:microsoft.com/office/officeart/2005/8/layout/hList7"/>
    <dgm:cxn modelId="{F9196123-77CD-E240-B9AA-71BCD4A21AD7}" type="presParOf" srcId="{D791214E-C37C-1C4F-97A2-8FC80F9FEBF7}" destId="{4D46D280-2D53-C04C-8671-4DA1257688F0}" srcOrd="3" destOrd="0" presId="urn:microsoft.com/office/officeart/2005/8/layout/hList7"/>
    <dgm:cxn modelId="{F4B2F7EB-2DA2-1346-8D56-F9E3A6AF69B8}" type="presParOf" srcId="{422088D9-0D2F-8747-91BE-67AE9E938342}" destId="{639CE585-4B82-2946-B33D-C6CB1BE6FB02}" srcOrd="3" destOrd="0" presId="urn:microsoft.com/office/officeart/2005/8/layout/hList7"/>
    <dgm:cxn modelId="{E2E8C562-AA8B-8F40-A8D6-2A4BA7E071B1}" type="presParOf" srcId="{422088D9-0D2F-8747-91BE-67AE9E938342}" destId="{704C3C9C-001D-EF4C-817D-63E6C7242063}" srcOrd="4" destOrd="0" presId="urn:microsoft.com/office/officeart/2005/8/layout/hList7"/>
    <dgm:cxn modelId="{9A249C87-B35A-0649-B2EA-D19D64765780}" type="presParOf" srcId="{704C3C9C-001D-EF4C-817D-63E6C7242063}" destId="{07F26340-E068-3840-82F9-DAB5E778EED1}" srcOrd="0" destOrd="0" presId="urn:microsoft.com/office/officeart/2005/8/layout/hList7"/>
    <dgm:cxn modelId="{EB3E6922-6DB3-0840-8727-83A0301DFF75}" type="presParOf" srcId="{704C3C9C-001D-EF4C-817D-63E6C7242063}" destId="{AED2416C-0740-7546-9D9C-755D9E6D115C}" srcOrd="1" destOrd="0" presId="urn:microsoft.com/office/officeart/2005/8/layout/hList7"/>
    <dgm:cxn modelId="{38E3F81B-6943-2A45-8B78-556D259EE9E8}" type="presParOf" srcId="{704C3C9C-001D-EF4C-817D-63E6C7242063}" destId="{FD0791D9-1CBC-484F-9C9E-7FF9C3FE282F}" srcOrd="2" destOrd="0" presId="urn:microsoft.com/office/officeart/2005/8/layout/hList7"/>
    <dgm:cxn modelId="{D8DA2DA6-DEB3-6148-AD04-EDD41BC94F55}" type="presParOf" srcId="{704C3C9C-001D-EF4C-817D-63E6C7242063}" destId="{2020EEB3-65BE-954F-8997-C79FA0D29F73}" srcOrd="3" destOrd="0" presId="urn:microsoft.com/office/officeart/2005/8/layout/hList7"/>
    <dgm:cxn modelId="{D4C53036-A2B9-6243-AB93-BB0CAA74666A}" type="presParOf" srcId="{422088D9-0D2F-8747-91BE-67AE9E938342}" destId="{028AB234-E219-DA48-85A5-2195F195A243}" srcOrd="5" destOrd="0" presId="urn:microsoft.com/office/officeart/2005/8/layout/hList7"/>
    <dgm:cxn modelId="{B0EB1A8F-1FBA-0D46-A832-1ACEFF52BDA4}" type="presParOf" srcId="{422088D9-0D2F-8747-91BE-67AE9E938342}" destId="{2CF963FF-E09A-7D43-BED8-6A98CFFC6C11}" srcOrd="6" destOrd="0" presId="urn:microsoft.com/office/officeart/2005/8/layout/hList7"/>
    <dgm:cxn modelId="{EAE4EB1E-93B3-4249-81A2-F7C23CC769AB}" type="presParOf" srcId="{2CF963FF-E09A-7D43-BED8-6A98CFFC6C11}" destId="{4F8277CB-A469-DA49-98AD-660133CEF08E}" srcOrd="0" destOrd="0" presId="urn:microsoft.com/office/officeart/2005/8/layout/hList7"/>
    <dgm:cxn modelId="{DDF9AA48-A31E-9E4D-9461-6E85E0D8E8ED}" type="presParOf" srcId="{2CF963FF-E09A-7D43-BED8-6A98CFFC6C11}" destId="{DFD55230-B665-E645-B20B-348EDE158C79}" srcOrd="1" destOrd="0" presId="urn:microsoft.com/office/officeart/2005/8/layout/hList7"/>
    <dgm:cxn modelId="{48655B7F-8979-0D48-956C-E904EB3C935E}" type="presParOf" srcId="{2CF963FF-E09A-7D43-BED8-6A98CFFC6C11}" destId="{6A11D8D4-CF95-9D41-8B51-1B8413B0F3FD}" srcOrd="2" destOrd="0" presId="urn:microsoft.com/office/officeart/2005/8/layout/hList7"/>
    <dgm:cxn modelId="{01964926-A247-AA4F-B5CB-95BE290BDAF6}" type="presParOf" srcId="{2CF963FF-E09A-7D43-BED8-6A98CFFC6C11}" destId="{BC45D2B8-B7BF-9841-AAF1-CEC8BD1A6F9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2FC5BC-76AD-F94D-82A7-D9289870B2F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81574B0-A241-A84E-B177-6D7003EE78E0}">
      <dgm:prSet/>
      <dgm:spPr/>
      <dgm:t>
        <a:bodyPr/>
        <a:lstStyle/>
        <a:p>
          <a:r>
            <a:rPr lang="en-US"/>
            <a:t>Encourage shift to electric vehicles</a:t>
          </a:r>
        </a:p>
      </dgm:t>
    </dgm:pt>
    <dgm:pt modelId="{3DBD127F-DFB5-8743-9B8D-8AABAFB911E6}" type="parTrans" cxnId="{CD6AB50F-C67D-F747-8C9A-68E2A7551112}">
      <dgm:prSet/>
      <dgm:spPr/>
      <dgm:t>
        <a:bodyPr/>
        <a:lstStyle/>
        <a:p>
          <a:endParaRPr lang="en-US"/>
        </a:p>
      </dgm:t>
    </dgm:pt>
    <dgm:pt modelId="{D17C06F0-F04A-2B48-BB1E-4DFCCC09761B}" type="sibTrans" cxnId="{CD6AB50F-C67D-F747-8C9A-68E2A7551112}">
      <dgm:prSet/>
      <dgm:spPr/>
      <dgm:t>
        <a:bodyPr/>
        <a:lstStyle/>
        <a:p>
          <a:endParaRPr lang="en-US"/>
        </a:p>
      </dgm:t>
    </dgm:pt>
    <dgm:pt modelId="{17A9888C-A0A7-6C42-89E5-0C74ABF23464}">
      <dgm:prSet/>
      <dgm:spPr/>
      <dgm:t>
        <a:bodyPr/>
        <a:lstStyle/>
        <a:p>
          <a:r>
            <a:rPr lang="en-US" dirty="0"/>
            <a:t>Prepare for transition to electric vehicles by collaborating among town officials, businesses, institutions and Duke Energy to install charging stations </a:t>
          </a:r>
        </a:p>
      </dgm:t>
    </dgm:pt>
    <dgm:pt modelId="{66C712BE-7959-EC43-8BC5-57B3464626BA}" type="parTrans" cxnId="{E47F7104-0C5E-EE4B-8BBC-38AB2C87FEB9}">
      <dgm:prSet/>
      <dgm:spPr/>
      <dgm:t>
        <a:bodyPr/>
        <a:lstStyle/>
        <a:p>
          <a:endParaRPr lang="en-US"/>
        </a:p>
      </dgm:t>
    </dgm:pt>
    <dgm:pt modelId="{0B0B858A-EE07-1D4E-AF3E-3C10ED02ED81}" type="sibTrans" cxnId="{E47F7104-0C5E-EE4B-8BBC-38AB2C87FEB9}">
      <dgm:prSet/>
      <dgm:spPr/>
      <dgm:t>
        <a:bodyPr/>
        <a:lstStyle/>
        <a:p>
          <a:endParaRPr lang="en-US"/>
        </a:p>
      </dgm:t>
    </dgm:pt>
    <dgm:pt modelId="{E8F6797B-1A42-7D49-A499-FC57489479DD}">
      <dgm:prSet/>
      <dgm:spPr/>
      <dgm:t>
        <a:bodyPr/>
        <a:lstStyle/>
        <a:p>
          <a:r>
            <a:rPr lang="en-US" dirty="0"/>
            <a:t>Collaborate with Batesville to make the proposed trail system between the towns a reality in the 2020s. </a:t>
          </a:r>
        </a:p>
      </dgm:t>
    </dgm:pt>
    <dgm:pt modelId="{C9DBB657-DA28-2E4D-AB96-B54E9EC47055}" type="parTrans" cxnId="{5D29C0D5-B434-AD49-84AE-3AD0EC852F1C}">
      <dgm:prSet/>
      <dgm:spPr/>
      <dgm:t>
        <a:bodyPr/>
        <a:lstStyle/>
        <a:p>
          <a:endParaRPr lang="en-US"/>
        </a:p>
      </dgm:t>
    </dgm:pt>
    <dgm:pt modelId="{E73C505D-035E-4947-BBAC-873BA98BE76F}" type="sibTrans" cxnId="{5D29C0D5-B434-AD49-84AE-3AD0EC852F1C}">
      <dgm:prSet/>
      <dgm:spPr/>
      <dgm:t>
        <a:bodyPr/>
        <a:lstStyle/>
        <a:p>
          <a:endParaRPr lang="en-US"/>
        </a:p>
      </dgm:t>
    </dgm:pt>
    <dgm:pt modelId="{A17BF2A9-0613-654B-8853-EEBDB95541EC}" type="pres">
      <dgm:prSet presAssocID="{912FC5BC-76AD-F94D-82A7-D9289870B2F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03A8D2-4BFC-5143-B64D-A6270FF5136C}" type="pres">
      <dgm:prSet presAssocID="{912FC5BC-76AD-F94D-82A7-D9289870B2F7}" presName="fgShape" presStyleLbl="fgShp" presStyleIdx="0" presStyleCnt="1"/>
      <dgm:spPr/>
    </dgm:pt>
    <dgm:pt modelId="{6339628D-07AC-D04B-B110-44905872981D}" type="pres">
      <dgm:prSet presAssocID="{912FC5BC-76AD-F94D-82A7-D9289870B2F7}" presName="linComp" presStyleCnt="0"/>
      <dgm:spPr/>
    </dgm:pt>
    <dgm:pt modelId="{94D388E2-F480-9048-9401-314C0E72685D}" type="pres">
      <dgm:prSet presAssocID="{681574B0-A241-A84E-B177-6D7003EE78E0}" presName="compNode" presStyleCnt="0"/>
      <dgm:spPr/>
    </dgm:pt>
    <dgm:pt modelId="{402A26FF-31E0-4E4D-8DE6-B64FAC10552D}" type="pres">
      <dgm:prSet presAssocID="{681574B0-A241-A84E-B177-6D7003EE78E0}" presName="bkgdShape" presStyleLbl="node1" presStyleIdx="0" presStyleCnt="3"/>
      <dgm:spPr/>
      <dgm:t>
        <a:bodyPr/>
        <a:lstStyle/>
        <a:p>
          <a:endParaRPr lang="en-US"/>
        </a:p>
      </dgm:t>
    </dgm:pt>
    <dgm:pt modelId="{B307A042-15C3-E748-9B4E-9FA22581AAAB}" type="pres">
      <dgm:prSet presAssocID="{681574B0-A241-A84E-B177-6D7003EE78E0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E4852-A274-8941-B353-300ED6580B91}" type="pres">
      <dgm:prSet presAssocID="{681574B0-A241-A84E-B177-6D7003EE78E0}" presName="invisiNode" presStyleLbl="node1" presStyleIdx="0" presStyleCnt="3"/>
      <dgm:spPr/>
    </dgm:pt>
    <dgm:pt modelId="{51D14612-7D07-D54C-80F2-79106F677B28}" type="pres">
      <dgm:prSet presAssocID="{681574B0-A241-A84E-B177-6D7003EE78E0}" presName="imagNode" presStyleLbl="fgImgPlace1" presStyleIdx="0" presStyleCnt="3"/>
      <dgm:spPr/>
    </dgm:pt>
    <dgm:pt modelId="{031C7BBF-20F8-084B-A84F-15A03902252B}" type="pres">
      <dgm:prSet presAssocID="{D17C06F0-F04A-2B48-BB1E-4DFCCC09761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84467AC-4B73-4847-91A2-4183D3980639}" type="pres">
      <dgm:prSet presAssocID="{17A9888C-A0A7-6C42-89E5-0C74ABF23464}" presName="compNode" presStyleCnt="0"/>
      <dgm:spPr/>
    </dgm:pt>
    <dgm:pt modelId="{B1DAD6ED-854A-B740-BED3-36797B542BB3}" type="pres">
      <dgm:prSet presAssocID="{17A9888C-A0A7-6C42-89E5-0C74ABF23464}" presName="bkgdShape" presStyleLbl="node1" presStyleIdx="1" presStyleCnt="3"/>
      <dgm:spPr/>
      <dgm:t>
        <a:bodyPr/>
        <a:lstStyle/>
        <a:p>
          <a:endParaRPr lang="en-US"/>
        </a:p>
      </dgm:t>
    </dgm:pt>
    <dgm:pt modelId="{878629E4-FEC5-5043-8DEF-4EB7AB9C405A}" type="pres">
      <dgm:prSet presAssocID="{17A9888C-A0A7-6C42-89E5-0C74ABF23464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CF97F4-D608-B84C-B06A-2F061E78AE85}" type="pres">
      <dgm:prSet presAssocID="{17A9888C-A0A7-6C42-89E5-0C74ABF23464}" presName="invisiNode" presStyleLbl="node1" presStyleIdx="1" presStyleCnt="3"/>
      <dgm:spPr/>
    </dgm:pt>
    <dgm:pt modelId="{803AECB0-294E-6940-9CA7-630B7396F654}" type="pres">
      <dgm:prSet presAssocID="{17A9888C-A0A7-6C42-89E5-0C74ABF23464}" presName="imagNode" presStyleLbl="fgImgPlace1" presStyleIdx="1" presStyleCnt="3"/>
      <dgm:spPr/>
    </dgm:pt>
    <dgm:pt modelId="{027D0940-3BE4-0F4C-A2CD-4AE455923E94}" type="pres">
      <dgm:prSet presAssocID="{0B0B858A-EE07-1D4E-AF3E-3C10ED02ED8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0A423CF-8B70-AB43-A11B-858FFA4AA76B}" type="pres">
      <dgm:prSet presAssocID="{E8F6797B-1A42-7D49-A499-FC57489479DD}" presName="compNode" presStyleCnt="0"/>
      <dgm:spPr/>
    </dgm:pt>
    <dgm:pt modelId="{36C2FA41-3A3A-3246-A0B0-53099DA08175}" type="pres">
      <dgm:prSet presAssocID="{E8F6797B-1A42-7D49-A499-FC57489479DD}" presName="bkgdShape" presStyleLbl="node1" presStyleIdx="2" presStyleCnt="3"/>
      <dgm:spPr/>
      <dgm:t>
        <a:bodyPr/>
        <a:lstStyle/>
        <a:p>
          <a:endParaRPr lang="en-US"/>
        </a:p>
      </dgm:t>
    </dgm:pt>
    <dgm:pt modelId="{64FBD1B1-6A8D-D345-8724-A391E6F4A0E1}" type="pres">
      <dgm:prSet presAssocID="{E8F6797B-1A42-7D49-A499-FC57489479D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FCFB06-6315-F44F-A5F6-4995689B2C90}" type="pres">
      <dgm:prSet presAssocID="{E8F6797B-1A42-7D49-A499-FC57489479DD}" presName="invisiNode" presStyleLbl="node1" presStyleIdx="2" presStyleCnt="3"/>
      <dgm:spPr/>
    </dgm:pt>
    <dgm:pt modelId="{CD43535E-7051-DB44-9FEF-C792932210BF}" type="pres">
      <dgm:prSet presAssocID="{E8F6797B-1A42-7D49-A499-FC57489479DD}" presName="imagNode" presStyleLbl="fgImgPlace1" presStyleIdx="2" presStyleCnt="3"/>
      <dgm:spPr/>
    </dgm:pt>
  </dgm:ptLst>
  <dgm:cxnLst>
    <dgm:cxn modelId="{E1397AB6-CC2F-994D-8C05-0074D625D528}" type="presOf" srcId="{912FC5BC-76AD-F94D-82A7-D9289870B2F7}" destId="{A17BF2A9-0613-654B-8853-EEBDB95541EC}" srcOrd="0" destOrd="0" presId="urn:microsoft.com/office/officeart/2005/8/layout/hList7"/>
    <dgm:cxn modelId="{FE52B2AE-896B-EB47-857A-11A1855C3162}" type="presOf" srcId="{E8F6797B-1A42-7D49-A499-FC57489479DD}" destId="{36C2FA41-3A3A-3246-A0B0-53099DA08175}" srcOrd="0" destOrd="0" presId="urn:microsoft.com/office/officeart/2005/8/layout/hList7"/>
    <dgm:cxn modelId="{E47F7104-0C5E-EE4B-8BBC-38AB2C87FEB9}" srcId="{912FC5BC-76AD-F94D-82A7-D9289870B2F7}" destId="{17A9888C-A0A7-6C42-89E5-0C74ABF23464}" srcOrd="1" destOrd="0" parTransId="{66C712BE-7959-EC43-8BC5-57B3464626BA}" sibTransId="{0B0B858A-EE07-1D4E-AF3E-3C10ED02ED81}"/>
    <dgm:cxn modelId="{F555C32B-5959-334B-B57C-F5C45ACD3209}" type="presOf" srcId="{0B0B858A-EE07-1D4E-AF3E-3C10ED02ED81}" destId="{027D0940-3BE4-0F4C-A2CD-4AE455923E94}" srcOrd="0" destOrd="0" presId="urn:microsoft.com/office/officeart/2005/8/layout/hList7"/>
    <dgm:cxn modelId="{E553C006-5D33-4048-A2BA-8CB06183CA2C}" type="presOf" srcId="{17A9888C-A0A7-6C42-89E5-0C74ABF23464}" destId="{B1DAD6ED-854A-B740-BED3-36797B542BB3}" srcOrd="0" destOrd="0" presId="urn:microsoft.com/office/officeart/2005/8/layout/hList7"/>
    <dgm:cxn modelId="{1AB35396-DCCB-664C-8282-A6C25F2E22A4}" type="presOf" srcId="{D17C06F0-F04A-2B48-BB1E-4DFCCC09761B}" destId="{031C7BBF-20F8-084B-A84F-15A03902252B}" srcOrd="0" destOrd="0" presId="urn:microsoft.com/office/officeart/2005/8/layout/hList7"/>
    <dgm:cxn modelId="{FBEF11A1-089D-F04A-8455-F24671E1D28F}" type="presOf" srcId="{17A9888C-A0A7-6C42-89E5-0C74ABF23464}" destId="{878629E4-FEC5-5043-8DEF-4EB7AB9C405A}" srcOrd="1" destOrd="0" presId="urn:microsoft.com/office/officeart/2005/8/layout/hList7"/>
    <dgm:cxn modelId="{5D29C0D5-B434-AD49-84AE-3AD0EC852F1C}" srcId="{912FC5BC-76AD-F94D-82A7-D9289870B2F7}" destId="{E8F6797B-1A42-7D49-A499-FC57489479DD}" srcOrd="2" destOrd="0" parTransId="{C9DBB657-DA28-2E4D-AB96-B54E9EC47055}" sibTransId="{E73C505D-035E-4947-BBAC-873BA98BE76F}"/>
    <dgm:cxn modelId="{BE1F3413-C290-4349-81F1-8E5696FB1C34}" type="presOf" srcId="{E8F6797B-1A42-7D49-A499-FC57489479DD}" destId="{64FBD1B1-6A8D-D345-8724-A391E6F4A0E1}" srcOrd="1" destOrd="0" presId="urn:microsoft.com/office/officeart/2005/8/layout/hList7"/>
    <dgm:cxn modelId="{CD6AB50F-C67D-F747-8C9A-68E2A7551112}" srcId="{912FC5BC-76AD-F94D-82A7-D9289870B2F7}" destId="{681574B0-A241-A84E-B177-6D7003EE78E0}" srcOrd="0" destOrd="0" parTransId="{3DBD127F-DFB5-8743-9B8D-8AABAFB911E6}" sibTransId="{D17C06F0-F04A-2B48-BB1E-4DFCCC09761B}"/>
    <dgm:cxn modelId="{51DD3B2B-C57F-DB4B-A265-75DFD3110609}" type="presOf" srcId="{681574B0-A241-A84E-B177-6D7003EE78E0}" destId="{402A26FF-31E0-4E4D-8DE6-B64FAC10552D}" srcOrd="0" destOrd="0" presId="urn:microsoft.com/office/officeart/2005/8/layout/hList7"/>
    <dgm:cxn modelId="{5528F33B-882B-8346-8134-04E6F21C874A}" type="presOf" srcId="{681574B0-A241-A84E-B177-6D7003EE78E0}" destId="{B307A042-15C3-E748-9B4E-9FA22581AAAB}" srcOrd="1" destOrd="0" presId="urn:microsoft.com/office/officeart/2005/8/layout/hList7"/>
    <dgm:cxn modelId="{62F38525-C079-154D-B7F8-4EFD31EB3C3D}" type="presParOf" srcId="{A17BF2A9-0613-654B-8853-EEBDB95541EC}" destId="{FE03A8D2-4BFC-5143-B64D-A6270FF5136C}" srcOrd="0" destOrd="0" presId="urn:microsoft.com/office/officeart/2005/8/layout/hList7"/>
    <dgm:cxn modelId="{DC311351-08CF-6141-B5C3-92005167DE03}" type="presParOf" srcId="{A17BF2A9-0613-654B-8853-EEBDB95541EC}" destId="{6339628D-07AC-D04B-B110-44905872981D}" srcOrd="1" destOrd="0" presId="urn:microsoft.com/office/officeart/2005/8/layout/hList7"/>
    <dgm:cxn modelId="{0FEC81B8-92D4-6D4F-8C4E-6FE0596D1AED}" type="presParOf" srcId="{6339628D-07AC-D04B-B110-44905872981D}" destId="{94D388E2-F480-9048-9401-314C0E72685D}" srcOrd="0" destOrd="0" presId="urn:microsoft.com/office/officeart/2005/8/layout/hList7"/>
    <dgm:cxn modelId="{2D82B7A4-1881-A144-B02B-27F9EBC4C9AD}" type="presParOf" srcId="{94D388E2-F480-9048-9401-314C0E72685D}" destId="{402A26FF-31E0-4E4D-8DE6-B64FAC10552D}" srcOrd="0" destOrd="0" presId="urn:microsoft.com/office/officeart/2005/8/layout/hList7"/>
    <dgm:cxn modelId="{B01CC70D-3D84-724B-96E9-CF673D428F28}" type="presParOf" srcId="{94D388E2-F480-9048-9401-314C0E72685D}" destId="{B307A042-15C3-E748-9B4E-9FA22581AAAB}" srcOrd="1" destOrd="0" presId="urn:microsoft.com/office/officeart/2005/8/layout/hList7"/>
    <dgm:cxn modelId="{82F2BFE9-6226-7D42-9E55-F3782B685778}" type="presParOf" srcId="{94D388E2-F480-9048-9401-314C0E72685D}" destId="{111E4852-A274-8941-B353-300ED6580B91}" srcOrd="2" destOrd="0" presId="urn:microsoft.com/office/officeart/2005/8/layout/hList7"/>
    <dgm:cxn modelId="{36F38255-6F85-5D42-9112-DE206207C1D0}" type="presParOf" srcId="{94D388E2-F480-9048-9401-314C0E72685D}" destId="{51D14612-7D07-D54C-80F2-79106F677B28}" srcOrd="3" destOrd="0" presId="urn:microsoft.com/office/officeart/2005/8/layout/hList7"/>
    <dgm:cxn modelId="{1B2FA055-146D-CF41-A1A9-D3304D5AC19F}" type="presParOf" srcId="{6339628D-07AC-D04B-B110-44905872981D}" destId="{031C7BBF-20F8-084B-A84F-15A03902252B}" srcOrd="1" destOrd="0" presId="urn:microsoft.com/office/officeart/2005/8/layout/hList7"/>
    <dgm:cxn modelId="{9BF8C4C9-BED5-4B46-B8DD-D97673539D94}" type="presParOf" srcId="{6339628D-07AC-D04B-B110-44905872981D}" destId="{284467AC-4B73-4847-91A2-4183D3980639}" srcOrd="2" destOrd="0" presId="urn:microsoft.com/office/officeart/2005/8/layout/hList7"/>
    <dgm:cxn modelId="{309DC29E-58E5-9E4C-AE75-982446551FBF}" type="presParOf" srcId="{284467AC-4B73-4847-91A2-4183D3980639}" destId="{B1DAD6ED-854A-B740-BED3-36797B542BB3}" srcOrd="0" destOrd="0" presId="urn:microsoft.com/office/officeart/2005/8/layout/hList7"/>
    <dgm:cxn modelId="{03FFA4CC-0098-1342-9BA8-3A83B8845516}" type="presParOf" srcId="{284467AC-4B73-4847-91A2-4183D3980639}" destId="{878629E4-FEC5-5043-8DEF-4EB7AB9C405A}" srcOrd="1" destOrd="0" presId="urn:microsoft.com/office/officeart/2005/8/layout/hList7"/>
    <dgm:cxn modelId="{BF76A32E-C76F-1449-A2A4-FDE1AAC9C63D}" type="presParOf" srcId="{284467AC-4B73-4847-91A2-4183D3980639}" destId="{4CCF97F4-D608-B84C-B06A-2F061E78AE85}" srcOrd="2" destOrd="0" presId="urn:microsoft.com/office/officeart/2005/8/layout/hList7"/>
    <dgm:cxn modelId="{2285BFD4-F628-F744-9752-0C171C4A3493}" type="presParOf" srcId="{284467AC-4B73-4847-91A2-4183D3980639}" destId="{803AECB0-294E-6940-9CA7-630B7396F654}" srcOrd="3" destOrd="0" presId="urn:microsoft.com/office/officeart/2005/8/layout/hList7"/>
    <dgm:cxn modelId="{F92A7784-C556-7B4A-9453-7B05F043A766}" type="presParOf" srcId="{6339628D-07AC-D04B-B110-44905872981D}" destId="{027D0940-3BE4-0F4C-A2CD-4AE455923E94}" srcOrd="3" destOrd="0" presId="urn:microsoft.com/office/officeart/2005/8/layout/hList7"/>
    <dgm:cxn modelId="{1BDE309A-BEFF-804A-BF57-7357F5FC8876}" type="presParOf" srcId="{6339628D-07AC-D04B-B110-44905872981D}" destId="{D0A423CF-8B70-AB43-A11B-858FFA4AA76B}" srcOrd="4" destOrd="0" presId="urn:microsoft.com/office/officeart/2005/8/layout/hList7"/>
    <dgm:cxn modelId="{4C36DA7D-4951-9C41-A191-69AB38729027}" type="presParOf" srcId="{D0A423CF-8B70-AB43-A11B-858FFA4AA76B}" destId="{36C2FA41-3A3A-3246-A0B0-53099DA08175}" srcOrd="0" destOrd="0" presId="urn:microsoft.com/office/officeart/2005/8/layout/hList7"/>
    <dgm:cxn modelId="{9129E61A-1D13-2744-8FF4-F463FE2D5EEB}" type="presParOf" srcId="{D0A423CF-8B70-AB43-A11B-858FFA4AA76B}" destId="{64FBD1B1-6A8D-D345-8724-A391E6F4A0E1}" srcOrd="1" destOrd="0" presId="urn:microsoft.com/office/officeart/2005/8/layout/hList7"/>
    <dgm:cxn modelId="{C81FE061-DF01-714E-BEDE-06A29FA042F9}" type="presParOf" srcId="{D0A423CF-8B70-AB43-A11B-858FFA4AA76B}" destId="{F2FCFB06-6315-F44F-A5F6-4995689B2C90}" srcOrd="2" destOrd="0" presId="urn:microsoft.com/office/officeart/2005/8/layout/hList7"/>
    <dgm:cxn modelId="{0E6FAC28-3522-C848-90FA-F05F3C178455}" type="presParOf" srcId="{D0A423CF-8B70-AB43-A11B-858FFA4AA76B}" destId="{CD43535E-7051-DB44-9FEF-C792932210B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CC0830-FD69-9C45-8479-1F927519A162}">
      <dsp:nvSpPr>
        <dsp:cNvPr id="0" name=""/>
        <dsp:cNvSpPr/>
      </dsp:nvSpPr>
      <dsp:spPr>
        <a:xfrm>
          <a:off x="2209" y="0"/>
          <a:ext cx="2315441" cy="49495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Promote Oldenburg as a Village of Renewable Energy </a:t>
          </a:r>
          <a:r>
            <a:rPr lang="en-US" sz="1700" kern="1200" dirty="0" smtClean="0"/>
            <a:t>by cutting </a:t>
          </a:r>
          <a:r>
            <a:rPr lang="en-US" sz="1700" kern="1200" dirty="0" err="1"/>
            <a:t>CO₂</a:t>
          </a:r>
          <a:r>
            <a:rPr lang="en-US" sz="1700" kern="1200" dirty="0" err="1" smtClean="0"/>
            <a:t>e</a:t>
          </a:r>
          <a:endParaRPr lang="en-US" sz="1700" kern="120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 </a:t>
          </a:r>
          <a:r>
            <a:rPr lang="en-US" sz="1700" kern="1200" dirty="0"/>
            <a:t>by 50% by 2030</a:t>
          </a:r>
        </a:p>
      </dsp:txBody>
      <dsp:txXfrm>
        <a:off x="2209" y="1979810"/>
        <a:ext cx="2315441" cy="1979810"/>
      </dsp:txXfrm>
    </dsp:sp>
    <dsp:sp modelId="{1E7CC95D-372D-4B40-82FB-2C777659537F}">
      <dsp:nvSpPr>
        <dsp:cNvPr id="0" name=""/>
        <dsp:cNvSpPr/>
      </dsp:nvSpPr>
      <dsp:spPr>
        <a:xfrm>
          <a:off x="335833" y="296971"/>
          <a:ext cx="1648192" cy="164819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F7E55-A660-3145-B730-88E747DFC76B}">
      <dsp:nvSpPr>
        <dsp:cNvPr id="0" name=""/>
        <dsp:cNvSpPr/>
      </dsp:nvSpPr>
      <dsp:spPr>
        <a:xfrm>
          <a:off x="2387113" y="0"/>
          <a:ext cx="2315441" cy="49495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Learn how to attain this goal through educational programs and workshops offered by OREC in 2020 and 2021</a:t>
          </a:r>
        </a:p>
      </dsp:txBody>
      <dsp:txXfrm>
        <a:off x="2387113" y="1979810"/>
        <a:ext cx="2315441" cy="1979810"/>
      </dsp:txXfrm>
    </dsp:sp>
    <dsp:sp modelId="{4D46D280-2D53-C04C-8671-4DA1257688F0}">
      <dsp:nvSpPr>
        <dsp:cNvPr id="0" name=""/>
        <dsp:cNvSpPr/>
      </dsp:nvSpPr>
      <dsp:spPr>
        <a:xfrm>
          <a:off x="2720738" y="296971"/>
          <a:ext cx="1648192" cy="164819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F26340-E068-3840-82F9-DAB5E778EED1}">
      <dsp:nvSpPr>
        <dsp:cNvPr id="0" name=""/>
        <dsp:cNvSpPr/>
      </dsp:nvSpPr>
      <dsp:spPr>
        <a:xfrm>
          <a:off x="4772018" y="0"/>
          <a:ext cx="2315441" cy="49495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Shift to more solar energy systems in homes, businesses and institutions during the 2020s. </a:t>
          </a:r>
        </a:p>
      </dsp:txBody>
      <dsp:txXfrm>
        <a:off x="4772018" y="1979810"/>
        <a:ext cx="2315441" cy="1979810"/>
      </dsp:txXfrm>
    </dsp:sp>
    <dsp:sp modelId="{2020EEB3-65BE-954F-8997-C79FA0D29F73}">
      <dsp:nvSpPr>
        <dsp:cNvPr id="0" name=""/>
        <dsp:cNvSpPr/>
      </dsp:nvSpPr>
      <dsp:spPr>
        <a:xfrm>
          <a:off x="5105642" y="296971"/>
          <a:ext cx="1648192" cy="164819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277CB-A469-DA49-98AD-660133CEF08E}">
      <dsp:nvSpPr>
        <dsp:cNvPr id="0" name=""/>
        <dsp:cNvSpPr/>
      </dsp:nvSpPr>
      <dsp:spPr>
        <a:xfrm>
          <a:off x="7156922" y="0"/>
          <a:ext cx="2315441" cy="49495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Explore “Community-Solar Program” for </a:t>
          </a:r>
          <a:r>
            <a:rPr lang="en-US" sz="1700" kern="1200" dirty="0" smtClean="0"/>
            <a:t>the town of Oldenburg</a:t>
          </a:r>
          <a:endParaRPr lang="en-US" sz="1700" kern="1200" dirty="0"/>
        </a:p>
      </dsp:txBody>
      <dsp:txXfrm>
        <a:off x="7156922" y="1979810"/>
        <a:ext cx="2315441" cy="1979810"/>
      </dsp:txXfrm>
    </dsp:sp>
    <dsp:sp modelId="{BC45D2B8-B7BF-9841-AAF1-CEC8BD1A6F9A}">
      <dsp:nvSpPr>
        <dsp:cNvPr id="0" name=""/>
        <dsp:cNvSpPr/>
      </dsp:nvSpPr>
      <dsp:spPr>
        <a:xfrm>
          <a:off x="7490547" y="296971"/>
          <a:ext cx="1648192" cy="164819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374CA7-94CB-8645-9CAE-9F50B781CAE2}">
      <dsp:nvSpPr>
        <dsp:cNvPr id="0" name=""/>
        <dsp:cNvSpPr/>
      </dsp:nvSpPr>
      <dsp:spPr>
        <a:xfrm>
          <a:off x="378982" y="3959620"/>
          <a:ext cx="8716607" cy="74242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B329A-AEF1-4E21-96DC-BCA2C0E31AC2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58AA4-9117-411E-B958-08322445F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AF1E7-D193-9147-A766-C9F99212305A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5C454-7FA0-7242-9A61-E280CD255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43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9344-C610-4B21-802A-04B8A2D90C10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9886916-CA68-4CFB-8A8F-BF4DEFCAC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00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9344-C610-4B21-802A-04B8A2D90C10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9886916-CA68-4CFB-8A8F-BF4DEFCAC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22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9344-C610-4B21-802A-04B8A2D90C10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9886916-CA68-4CFB-8A8F-BF4DEFCACB0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576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9344-C610-4B21-802A-04B8A2D90C10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9886916-CA68-4CFB-8A8F-BF4DEFCAC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86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9344-C610-4B21-802A-04B8A2D90C10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9886916-CA68-4CFB-8A8F-BF4DEFCACB0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3085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9344-C610-4B21-802A-04B8A2D90C10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9886916-CA68-4CFB-8A8F-BF4DEFCAC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13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9344-C610-4B21-802A-04B8A2D90C10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6916-CA68-4CFB-8A8F-BF4DEFCAC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63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9344-C610-4B21-802A-04B8A2D90C10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6916-CA68-4CFB-8A8F-BF4DEFCAC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7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9344-C610-4B21-802A-04B8A2D90C10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6916-CA68-4CFB-8A8F-BF4DEFCAC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8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9344-C610-4B21-802A-04B8A2D90C10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9886916-CA68-4CFB-8A8F-BF4DEFCAC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9344-C610-4B21-802A-04B8A2D90C10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9886916-CA68-4CFB-8A8F-BF4DEFCAC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52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9344-C610-4B21-802A-04B8A2D90C10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9886916-CA68-4CFB-8A8F-BF4DEFCAC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43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9344-C610-4B21-802A-04B8A2D90C10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6916-CA68-4CFB-8A8F-BF4DEFCAC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2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9344-C610-4B21-802A-04B8A2D90C10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6916-CA68-4CFB-8A8F-BF4DEFCAC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89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9344-C610-4B21-802A-04B8A2D90C10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6916-CA68-4CFB-8A8F-BF4DEFCAC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4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9344-C610-4B21-802A-04B8A2D90C10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9886916-CA68-4CFB-8A8F-BF4DEFCAC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6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29344-C610-4B21-802A-04B8A2D90C10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9886916-CA68-4CFB-8A8F-BF4DEFCAC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8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12" Type="http://schemas.openxmlformats.org/officeDocument/2006/relationships/image" Target="../media/image19.sv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0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7.sv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png"/><Relationship Id="rId14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12" Type="http://schemas.openxmlformats.org/officeDocument/2006/relationships/image" Target="../media/image27.sv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14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25.sv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18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5.png"/><Relationship Id="rId12" Type="http://schemas.openxmlformats.org/officeDocument/2006/relationships/image" Target="../media/image33.sv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17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31.sv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6.png"/><Relationship Id="rId14" Type="http://schemas.openxmlformats.org/officeDocument/2006/relationships/image" Target="../media/image35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diagramLayout" Target="../diagrams/layout5.xml"/><Relationship Id="rId7" Type="http://schemas.openxmlformats.org/officeDocument/2006/relationships/image" Target="../media/image19.png"/><Relationship Id="rId12" Type="http://schemas.openxmlformats.org/officeDocument/2006/relationships/image" Target="../media/image41.sv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21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39.sv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2" y="1789386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en-US" dirty="0"/>
              <a:t>GREENHOUSE GAS</a:t>
            </a:r>
            <a:br>
              <a:rPr lang="en-US" dirty="0"/>
            </a:br>
            <a:r>
              <a:rPr lang="en-US" dirty="0"/>
              <a:t>EMISSIONS REPORT</a:t>
            </a:r>
            <a:br>
              <a:rPr lang="en-US" dirty="0"/>
            </a:br>
            <a:r>
              <a:rPr lang="en-US" dirty="0"/>
              <a:t>FOR THE COMMUNITY OF OLDENBURG, INDIANA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493173"/>
            <a:ext cx="8915399" cy="1410490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PREPARED BY MEMBERS OF THE </a:t>
            </a:r>
          </a:p>
          <a:p>
            <a:r>
              <a:rPr lang="en-US" sz="3200" dirty="0">
                <a:solidFill>
                  <a:schemeClr val="tx1"/>
                </a:solidFill>
              </a:rPr>
              <a:t>OLDENBURG RENEWABLE ENERGY COMMISSION</a:t>
            </a:r>
          </a:p>
          <a:p>
            <a:r>
              <a:rPr lang="en-US" sz="3200" dirty="0">
                <a:solidFill>
                  <a:schemeClr val="tx1"/>
                </a:solidFill>
              </a:rPr>
              <a:t> NOVEMBER 2019</a:t>
            </a:r>
          </a:p>
        </p:txBody>
      </p:sp>
    </p:spTree>
    <p:extLst>
      <p:ext uri="{BB962C8B-B14F-4D97-AF65-F5344CB8AC3E}">
        <p14:creationId xmlns:p14="http://schemas.microsoft.com/office/powerpoint/2010/main" val="278653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800" y="624110"/>
            <a:ext cx="8911687" cy="1280890"/>
          </a:xfrm>
        </p:spPr>
        <p:txBody>
          <a:bodyPr>
            <a:normAutofit/>
          </a:bodyPr>
          <a:lstStyle/>
          <a:p>
            <a:r>
              <a:rPr lang="en-US" sz="3600" b="1" dirty="0"/>
              <a:t>COMMUNITY FOOTPRINT - SOLID WASTE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2800" y="1475430"/>
            <a:ext cx="7391400" cy="523016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200" dirty="0">
                <a:solidFill>
                  <a:schemeClr val="tx1"/>
                </a:solidFill>
              </a:rPr>
              <a:t>An informal measurement estimates that Oldenburg’s solid waste production generates </a:t>
            </a:r>
            <a:r>
              <a:rPr lang="en-US" sz="2200" b="1" dirty="0">
                <a:solidFill>
                  <a:schemeClr val="tx1"/>
                </a:solidFill>
              </a:rPr>
              <a:t>713 METRIC TONS OF </a:t>
            </a:r>
            <a:r>
              <a:rPr lang="en-US" sz="2200" b="1" dirty="0" err="1">
                <a:solidFill>
                  <a:schemeClr val="tx1"/>
                </a:solidFill>
              </a:rPr>
              <a:t>CO₂e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endParaRPr lang="en-US" sz="22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200" dirty="0" err="1">
                <a:solidFill>
                  <a:schemeClr val="tx1"/>
                </a:solidFill>
              </a:rPr>
              <a:t>CO₂e</a:t>
            </a:r>
            <a:r>
              <a:rPr lang="en-US" sz="2200" dirty="0">
                <a:solidFill>
                  <a:schemeClr val="tx1"/>
                </a:solidFill>
              </a:rPr>
              <a:t> reported is based on an average for the U.S. of 4.4 </a:t>
            </a:r>
            <a:r>
              <a:rPr lang="en-US" sz="2200" dirty="0" err="1">
                <a:solidFill>
                  <a:schemeClr val="tx1"/>
                </a:solidFill>
              </a:rPr>
              <a:t>lbs</a:t>
            </a:r>
            <a:r>
              <a:rPr lang="en-US" sz="2200" dirty="0">
                <a:solidFill>
                  <a:schemeClr val="tx1"/>
                </a:solidFill>
              </a:rPr>
              <a:t>  per person per day for 2013</a:t>
            </a:r>
          </a:p>
          <a:p>
            <a:pPr marL="0" indent="0">
              <a:lnSpc>
                <a:spcPct val="90000"/>
              </a:lnSpc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chemeClr val="tx1"/>
                </a:solidFill>
              </a:rPr>
              <a:t>Caldwell Gravel Services does residential collection, Best Way Disposal does </a:t>
            </a:r>
            <a:r>
              <a:rPr lang="en-US" sz="2200" dirty="0" smtClean="0">
                <a:solidFill>
                  <a:schemeClr val="tx1"/>
                </a:solidFill>
              </a:rPr>
              <a:t>some commercial </a:t>
            </a:r>
            <a:r>
              <a:rPr lang="en-US" sz="2200" dirty="0">
                <a:solidFill>
                  <a:schemeClr val="tx1"/>
                </a:solidFill>
              </a:rPr>
              <a:t>collection — neither company could offer specific </a:t>
            </a:r>
            <a:r>
              <a:rPr lang="en-US" sz="2200" dirty="0" smtClean="0">
                <a:solidFill>
                  <a:schemeClr val="tx1"/>
                </a:solidFill>
              </a:rPr>
              <a:t>data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(In 2018, Rumpke collected 45.56 tons of recycled materials in Oldenburg.  This amount </a:t>
            </a:r>
            <a:r>
              <a:rPr lang="en-US" sz="20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prevented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the release of 60.0 metric tons of CO2e.) </a:t>
            </a:r>
          </a:p>
          <a:p>
            <a:pPr>
              <a:lnSpc>
                <a:spcPct val="90000"/>
              </a:lnSpc>
            </a:pPr>
            <a:endParaRPr lang="en-US" sz="22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2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5" name="Graphic 4" descr="Garbage">
            <a:extLst>
              <a:ext uri="{FF2B5EF4-FFF2-40B4-BE49-F238E27FC236}">
                <a16:creationId xmlns:a16="http://schemas.microsoft.com/office/drawing/2014/main" xmlns="" id="{076398E8-D7CF-1340-AD67-FEF94A247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550399" y="2561914"/>
            <a:ext cx="2182811" cy="21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0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4225" y="624110"/>
            <a:ext cx="9490388" cy="1280890"/>
          </a:xfrm>
        </p:spPr>
        <p:txBody>
          <a:bodyPr>
            <a:normAutofit/>
          </a:bodyPr>
          <a:lstStyle/>
          <a:p>
            <a:r>
              <a:rPr lang="en-US" sz="3600" b="1" dirty="0"/>
              <a:t>COMMUNITY FOOTPRINT - VEHICLE TRAVEL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4224" y="1625600"/>
            <a:ext cx="6819900" cy="4902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200" dirty="0">
                <a:solidFill>
                  <a:schemeClr val="tx1"/>
                </a:solidFill>
              </a:rPr>
              <a:t>3,537,310 miles estimated to be traveled by </a:t>
            </a:r>
            <a:r>
              <a:rPr lang="en-US" sz="2200" dirty="0" smtClean="0">
                <a:solidFill>
                  <a:schemeClr val="tx1"/>
                </a:solidFill>
              </a:rPr>
              <a:t>vehicles </a:t>
            </a:r>
            <a:r>
              <a:rPr lang="en-US" sz="2200" dirty="0">
                <a:solidFill>
                  <a:schemeClr val="tx1"/>
                </a:solidFill>
              </a:rPr>
              <a:t>to and from Oldenburg in 2017 for work and school 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chemeClr val="tx1"/>
                </a:solidFill>
              </a:rPr>
              <a:t>This total mileage possibly produced </a:t>
            </a:r>
            <a:r>
              <a:rPr lang="en-US" sz="2200" b="1" dirty="0">
                <a:solidFill>
                  <a:schemeClr val="tx1"/>
                </a:solidFill>
              </a:rPr>
              <a:t>1,880 METRIC TONS OF </a:t>
            </a:r>
            <a:r>
              <a:rPr lang="en-US" sz="2200" b="1" dirty="0" err="1">
                <a:solidFill>
                  <a:schemeClr val="tx1"/>
                </a:solidFill>
              </a:rPr>
              <a:t>CO₂e</a:t>
            </a:r>
            <a:r>
              <a:rPr lang="en-US" sz="2200" b="1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chemeClr val="tx1"/>
                </a:solidFill>
              </a:rPr>
              <a:t>Limitations for this sector: 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solidFill>
                  <a:schemeClr val="tx1"/>
                </a:solidFill>
              </a:rPr>
              <a:t>No data for commercial </a:t>
            </a:r>
            <a:r>
              <a:rPr lang="en-US" sz="2200" dirty="0" smtClean="0">
                <a:solidFill>
                  <a:schemeClr val="tx1"/>
                </a:solidFill>
              </a:rPr>
              <a:t>vehicles </a:t>
            </a:r>
            <a:r>
              <a:rPr lang="en-US" sz="2200" dirty="0">
                <a:solidFill>
                  <a:schemeClr val="tx1"/>
                </a:solidFill>
              </a:rPr>
              <a:t>or visitor ”origin-destination” 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solidFill>
                  <a:schemeClr val="tx1"/>
                </a:solidFill>
              </a:rPr>
              <a:t>No reliable source for fleet mix — used EPA data as follows: 50% for passenger vehicles, 40% for light duty trucks (sport utility vehicles, pick-up trucks, minivans), and 10% heavy trucks</a:t>
            </a:r>
          </a:p>
        </p:txBody>
      </p:sp>
      <p:pic>
        <p:nvPicPr>
          <p:cNvPr id="5" name="Graphic 4" descr="Car">
            <a:extLst>
              <a:ext uri="{FF2B5EF4-FFF2-40B4-BE49-F238E27FC236}">
                <a16:creationId xmlns:a16="http://schemas.microsoft.com/office/drawing/2014/main" xmlns="" id="{5B4E7C98-97A9-5E44-A829-9BA0B7C14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113523" y="2561914"/>
            <a:ext cx="2391088" cy="239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3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730" y="419158"/>
            <a:ext cx="9995338" cy="1280890"/>
          </a:xfrm>
        </p:spPr>
        <p:txBody>
          <a:bodyPr>
            <a:normAutofit/>
          </a:bodyPr>
          <a:lstStyle/>
          <a:p>
            <a:r>
              <a:rPr lang="en-US" b="1" dirty="0"/>
              <a:t>GHG EMISSIONS SUMMARY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5151" y="1589688"/>
            <a:ext cx="9821917" cy="4950812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There was a total of </a:t>
            </a:r>
            <a:r>
              <a:rPr lang="en-US" sz="2200" b="1" dirty="0">
                <a:solidFill>
                  <a:schemeClr val="tx1"/>
                </a:solidFill>
              </a:rPr>
              <a:t>9,517 METRIC TONS OF GREENHOUSE GAS EMISSIONS, </a:t>
            </a:r>
            <a:r>
              <a:rPr lang="en-US" sz="2200" b="1" dirty="0" err="1">
                <a:solidFill>
                  <a:schemeClr val="tx1"/>
                </a:solidFill>
              </a:rPr>
              <a:t>CO₂e</a:t>
            </a:r>
            <a:r>
              <a:rPr lang="en-US" sz="2200" b="1" dirty="0">
                <a:solidFill>
                  <a:schemeClr val="tx1"/>
                </a:solidFill>
              </a:rPr>
              <a:t>, </a:t>
            </a:r>
            <a:r>
              <a:rPr lang="en-US" sz="2200" dirty="0">
                <a:solidFill>
                  <a:schemeClr val="tx1"/>
                </a:solidFill>
              </a:rPr>
              <a:t>for the residents, businesses and institutions in the town of Oldenburg.</a:t>
            </a:r>
          </a:p>
          <a:p>
            <a:pPr marL="0" indent="0"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Based on 2010 census population of 674 people, this </a:t>
            </a:r>
            <a:r>
              <a:rPr lang="en-US" sz="2200" dirty="0" err="1">
                <a:solidFill>
                  <a:schemeClr val="tx1"/>
                </a:solidFill>
              </a:rPr>
              <a:t>CO₂e</a:t>
            </a:r>
            <a:r>
              <a:rPr lang="en-US" sz="2200" dirty="0">
                <a:solidFill>
                  <a:schemeClr val="tx1"/>
                </a:solidFill>
              </a:rPr>
              <a:t> total could be reported as an average of </a:t>
            </a:r>
            <a:r>
              <a:rPr lang="en-US" sz="2200" b="1" dirty="0">
                <a:solidFill>
                  <a:schemeClr val="tx1"/>
                </a:solidFill>
              </a:rPr>
              <a:t>14.1 metric tons/person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Compared to the U.S. average of 16.5 metric tons/person, Oldenburg residents seem to come away favorably, but our town does not have any industry to be calculated into the </a:t>
            </a:r>
            <a:r>
              <a:rPr lang="en-US" sz="2200" dirty="0" err="1">
                <a:solidFill>
                  <a:schemeClr val="tx1"/>
                </a:solidFill>
              </a:rPr>
              <a:t>CO₂e</a:t>
            </a:r>
            <a:r>
              <a:rPr lang="en-US" sz="2200" dirty="0">
                <a:solidFill>
                  <a:schemeClr val="tx1"/>
                </a:solidFill>
              </a:rPr>
              <a:t> total. As such, a comparison with the U.S. total may not be valid.  </a:t>
            </a:r>
          </a:p>
        </p:txBody>
      </p:sp>
    </p:spTree>
    <p:extLst>
      <p:ext uri="{BB962C8B-B14F-4D97-AF65-F5344CB8AC3E}">
        <p14:creationId xmlns:p14="http://schemas.microsoft.com/office/powerpoint/2010/main" val="427814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F04F802E-FCCA-AD49-9194-2AEEF4B786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9630276"/>
              </p:ext>
            </p:extLst>
          </p:nvPr>
        </p:nvGraphicFramePr>
        <p:xfrm>
          <a:off x="1455876" y="1013183"/>
          <a:ext cx="9429838" cy="6022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6BA02B0-1121-5A46-A4FC-70B1167B506B}"/>
              </a:ext>
            </a:extLst>
          </p:cNvPr>
          <p:cNvSpPr txBox="1"/>
          <p:nvPr/>
        </p:nvSpPr>
        <p:spPr>
          <a:xfrm>
            <a:off x="2253343" y="488746"/>
            <a:ext cx="7805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Oldenburg GHG Emissions 2017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4428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xmlns="" id="{07A6A0C3-82C6-1647-B90E-F561D74896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7756969"/>
              </p:ext>
            </p:extLst>
          </p:nvPr>
        </p:nvGraphicFramePr>
        <p:xfrm>
          <a:off x="914401" y="851337"/>
          <a:ext cx="10319280" cy="581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9D7414-2D5F-3441-B18B-6E3277512CAF}"/>
              </a:ext>
            </a:extLst>
          </p:cNvPr>
          <p:cNvSpPr/>
          <p:nvPr/>
        </p:nvSpPr>
        <p:spPr>
          <a:xfrm>
            <a:off x="2291696" y="394137"/>
            <a:ext cx="71849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Oldenburg GHG Emissions 2017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9611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331" y="624110"/>
            <a:ext cx="9644281" cy="11258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RECOMMENDATIONS TO REDUCE OLDENBURG’S CARBON FOOTPRINT — FIRST STEPS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F864DA80-7A59-7243-B43C-6F6AD6B598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0443564"/>
              </p:ext>
            </p:extLst>
          </p:nvPr>
        </p:nvGraphicFramePr>
        <p:xfrm>
          <a:off x="2108200" y="1876944"/>
          <a:ext cx="9396411" cy="4688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phic 5" descr="Footprints">
            <a:extLst>
              <a:ext uri="{FF2B5EF4-FFF2-40B4-BE49-F238E27FC236}">
                <a16:creationId xmlns:a16="http://schemas.microsoft.com/office/drawing/2014/main" xmlns="" id="{67837A7D-416D-8B4A-A062-17AFA621FE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768600" y="2336800"/>
            <a:ext cx="1231900" cy="1231900"/>
          </a:xfrm>
          <a:prstGeom prst="rect">
            <a:avLst/>
          </a:prstGeom>
        </p:spPr>
      </p:pic>
      <p:pic>
        <p:nvPicPr>
          <p:cNvPr id="8" name="Graphic 7" descr="Battery charging">
            <a:extLst>
              <a:ext uri="{FF2B5EF4-FFF2-40B4-BE49-F238E27FC236}">
                <a16:creationId xmlns:a16="http://schemas.microsoft.com/office/drawing/2014/main" xmlns="" id="{A6284110-4FEE-824D-81BE-8201C9D6135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270500" y="2514600"/>
            <a:ext cx="914400" cy="914400"/>
          </a:xfrm>
          <a:prstGeom prst="rect">
            <a:avLst/>
          </a:prstGeom>
        </p:spPr>
      </p:pic>
      <p:pic>
        <p:nvPicPr>
          <p:cNvPr id="10" name="Graphic 9" descr="Recycle sign">
            <a:extLst>
              <a:ext uri="{FF2B5EF4-FFF2-40B4-BE49-F238E27FC236}">
                <a16:creationId xmlns:a16="http://schemas.microsoft.com/office/drawing/2014/main" xmlns="" id="{429F2AE1-FE4C-6540-9244-B35EBA0A8CF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478710" y="2514600"/>
            <a:ext cx="914400" cy="914400"/>
          </a:xfrm>
          <a:prstGeom prst="rect">
            <a:avLst/>
          </a:prstGeom>
        </p:spPr>
      </p:pic>
      <p:pic>
        <p:nvPicPr>
          <p:cNvPr id="12" name="Graphic 11" descr="Deciduous tree">
            <a:extLst>
              <a:ext uri="{FF2B5EF4-FFF2-40B4-BE49-F238E27FC236}">
                <a16:creationId xmlns:a16="http://schemas.microsoft.com/office/drawing/2014/main" xmlns="" id="{CBF784D2-79C7-4F49-B480-B7AE97711EF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9725020" y="24955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4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331" y="624110"/>
            <a:ext cx="9644281" cy="11258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RECOMMENDATIONS TO REDUCE OLDENBURG’S CARBON FOOTPRINT — FIRST STEPS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3FB62583-4060-9143-A269-4C43FE88B4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975211"/>
              </p:ext>
            </p:extLst>
          </p:nvPr>
        </p:nvGraphicFramePr>
        <p:xfrm>
          <a:off x="2108200" y="1876944"/>
          <a:ext cx="9396411" cy="4688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phic 5" descr="Taxi">
            <a:extLst>
              <a:ext uri="{FF2B5EF4-FFF2-40B4-BE49-F238E27FC236}">
                <a16:creationId xmlns:a16="http://schemas.microsoft.com/office/drawing/2014/main" xmlns="" id="{404E9E89-7988-C145-96E6-8DBE9F29EC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314303" y="2514600"/>
            <a:ext cx="914400" cy="914400"/>
          </a:xfrm>
          <a:prstGeom prst="rect">
            <a:avLst/>
          </a:prstGeom>
        </p:spPr>
      </p:pic>
      <p:pic>
        <p:nvPicPr>
          <p:cNvPr id="14" name="Graphic 13" descr="Open book">
            <a:extLst>
              <a:ext uri="{FF2B5EF4-FFF2-40B4-BE49-F238E27FC236}">
                <a16:creationId xmlns:a16="http://schemas.microsoft.com/office/drawing/2014/main" xmlns="" id="{B11983F6-A0A2-F741-B5D2-B4F91C7C02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349205" y="2514600"/>
            <a:ext cx="914400" cy="914400"/>
          </a:xfrm>
          <a:prstGeom prst="rect">
            <a:avLst/>
          </a:prstGeom>
        </p:spPr>
      </p:pic>
      <p:pic>
        <p:nvPicPr>
          <p:cNvPr id="18" name="Graphic 17" descr="Gavel">
            <a:extLst>
              <a:ext uri="{FF2B5EF4-FFF2-40B4-BE49-F238E27FC236}">
                <a16:creationId xmlns:a16="http://schemas.microsoft.com/office/drawing/2014/main" xmlns="" id="{9BB3C4B7-04DD-174F-A412-ED9D081EAFD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408713" y="2514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1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972" y="277268"/>
            <a:ext cx="9758353" cy="1409642"/>
          </a:xfrm>
        </p:spPr>
        <p:txBody>
          <a:bodyPr>
            <a:normAutofit/>
          </a:bodyPr>
          <a:lstStyle/>
          <a:p>
            <a:r>
              <a:rPr lang="en-US" sz="3200" b="1" dirty="0"/>
              <a:t>RECOMMENDATIONS TO REDUCE OLDENBURG’S CARBON FOOTPRINT — LONG RANGE EFFORTS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53790854-9894-8B44-96A0-E865EF801E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1518618"/>
              </p:ext>
            </p:extLst>
          </p:nvPr>
        </p:nvGraphicFramePr>
        <p:xfrm>
          <a:off x="2033752" y="1686910"/>
          <a:ext cx="9474573" cy="4949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phic 5" descr="Sustainability">
            <a:extLst>
              <a:ext uri="{FF2B5EF4-FFF2-40B4-BE49-F238E27FC236}">
                <a16:creationId xmlns:a16="http://schemas.microsoft.com/office/drawing/2014/main" xmlns="" id="{D31B0748-232A-794F-A1BD-EEBF37F021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730500" y="2349500"/>
            <a:ext cx="914400" cy="914400"/>
          </a:xfrm>
          <a:prstGeom prst="rect">
            <a:avLst/>
          </a:prstGeom>
        </p:spPr>
      </p:pic>
      <p:pic>
        <p:nvPicPr>
          <p:cNvPr id="8" name="Graphic 7" descr="Classroom">
            <a:extLst>
              <a:ext uri="{FF2B5EF4-FFF2-40B4-BE49-F238E27FC236}">
                <a16:creationId xmlns:a16="http://schemas.microsoft.com/office/drawing/2014/main" xmlns="" id="{11065D25-E758-3249-A0C3-5436311585E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181600" y="2349500"/>
            <a:ext cx="914400" cy="914400"/>
          </a:xfrm>
          <a:prstGeom prst="rect">
            <a:avLst/>
          </a:prstGeom>
        </p:spPr>
      </p:pic>
      <p:pic>
        <p:nvPicPr>
          <p:cNvPr id="10" name="Graphic 9" descr="Sun">
            <a:extLst>
              <a:ext uri="{FF2B5EF4-FFF2-40B4-BE49-F238E27FC236}">
                <a16:creationId xmlns:a16="http://schemas.microsoft.com/office/drawing/2014/main" xmlns="" id="{ABD66205-A848-1B46-8097-5BD35C2CE31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531100" y="2349500"/>
            <a:ext cx="914400" cy="914400"/>
          </a:xfrm>
          <a:prstGeom prst="rect">
            <a:avLst/>
          </a:prstGeom>
        </p:spPr>
      </p:pic>
      <p:pic>
        <p:nvPicPr>
          <p:cNvPr id="14" name="Graphic 13" descr="Group">
            <a:extLst>
              <a:ext uri="{FF2B5EF4-FFF2-40B4-BE49-F238E27FC236}">
                <a16:creationId xmlns:a16="http://schemas.microsoft.com/office/drawing/2014/main" xmlns="" id="{17999AB5-F8B6-364E-9DF9-672FCB4CC7A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9880600" y="23495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0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972" y="277268"/>
            <a:ext cx="9758353" cy="1409642"/>
          </a:xfrm>
        </p:spPr>
        <p:txBody>
          <a:bodyPr>
            <a:normAutofit/>
          </a:bodyPr>
          <a:lstStyle/>
          <a:p>
            <a:r>
              <a:rPr lang="en-US" sz="3200" b="1" dirty="0"/>
              <a:t>RECOMMENDATIONS TO REDUCE OLDENBURG’S CARBON FOOTPRINT — LONG RANGE EFFORTS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1C7D024C-FCF0-214E-875E-D003112514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214640"/>
              </p:ext>
            </p:extLst>
          </p:nvPr>
        </p:nvGraphicFramePr>
        <p:xfrm>
          <a:off x="2033752" y="1686910"/>
          <a:ext cx="9474573" cy="4949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phic 5" descr="Electric car">
            <a:extLst>
              <a:ext uri="{FF2B5EF4-FFF2-40B4-BE49-F238E27FC236}">
                <a16:creationId xmlns:a16="http://schemas.microsoft.com/office/drawing/2014/main" xmlns="" id="{08796DBC-A309-1F44-BDBF-D481EEF2FC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124200" y="2311400"/>
            <a:ext cx="914400" cy="914400"/>
          </a:xfrm>
          <a:prstGeom prst="rect">
            <a:avLst/>
          </a:prstGeom>
        </p:spPr>
      </p:pic>
      <p:pic>
        <p:nvPicPr>
          <p:cNvPr id="8" name="Graphic 7" descr="USB">
            <a:extLst>
              <a:ext uri="{FF2B5EF4-FFF2-40B4-BE49-F238E27FC236}">
                <a16:creationId xmlns:a16="http://schemas.microsoft.com/office/drawing/2014/main" xmlns="" id="{7ED67191-C863-CD41-BE1D-A4A2655E16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313838" y="2362200"/>
            <a:ext cx="914400" cy="914400"/>
          </a:xfrm>
          <a:prstGeom prst="rect">
            <a:avLst/>
          </a:prstGeom>
        </p:spPr>
      </p:pic>
      <p:pic>
        <p:nvPicPr>
          <p:cNvPr id="10" name="Graphic 9" descr="Shoe footprints">
            <a:extLst>
              <a:ext uri="{FF2B5EF4-FFF2-40B4-BE49-F238E27FC236}">
                <a16:creationId xmlns:a16="http://schemas.microsoft.com/office/drawing/2014/main" xmlns="" id="{4A0C52BB-A092-0F4F-B3F5-2132CBF7759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503476" y="23622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0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2425" y="624110"/>
            <a:ext cx="8911687" cy="1280890"/>
          </a:xfrm>
        </p:spPr>
        <p:txBody>
          <a:bodyPr/>
          <a:lstStyle/>
          <a:p>
            <a:r>
              <a:rPr lang="en-US" b="1" dirty="0"/>
              <a:t>WHAT </a:t>
            </a:r>
            <a:r>
              <a:rPr lang="en-US" b="1" dirty="0">
                <a:solidFill>
                  <a:schemeClr val="tx1"/>
                </a:solidFill>
              </a:rPr>
              <a:t>ARE</a:t>
            </a:r>
            <a:r>
              <a:rPr lang="en-US" b="1" dirty="0"/>
              <a:t> GREENHOUSE GASES?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7771" y="1734207"/>
            <a:ext cx="9398955" cy="4655707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Greenhouse gases = Gases that trap heat in the Earth’s atmosphere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Primary greenhouse gases: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Carbon dioxide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Methane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Nitrous oxide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Ozone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Water vapor </a:t>
            </a:r>
          </a:p>
          <a:p>
            <a:pPr marL="457200" lvl="1" indent="0">
              <a:buNone/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98BF736-4DF4-B048-87A0-C4D5094D2104}"/>
              </a:ext>
            </a:extLst>
          </p:cNvPr>
          <p:cNvSpPr txBox="1"/>
          <p:nvPr/>
        </p:nvSpPr>
        <p:spPr>
          <a:xfrm>
            <a:off x="7304314" y="4027713"/>
            <a:ext cx="3995057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CO₂ </a:t>
            </a:r>
            <a:r>
              <a:rPr lang="en-US" dirty="0"/>
              <a:t>– Used in the report to indicate carbon dioxide.</a:t>
            </a:r>
          </a:p>
          <a:p>
            <a:r>
              <a:rPr lang="en-US" dirty="0"/>
              <a:t> </a:t>
            </a:r>
          </a:p>
          <a:p>
            <a:r>
              <a:rPr lang="en-US" b="1" dirty="0" err="1"/>
              <a:t>CO₂e</a:t>
            </a:r>
            <a:r>
              <a:rPr lang="en-US" b="1" dirty="0"/>
              <a:t> </a:t>
            </a:r>
            <a:r>
              <a:rPr lang="en-US" dirty="0"/>
              <a:t>– Used in the report to indicate when other greenhouse gases are included in </a:t>
            </a:r>
            <a:r>
              <a:rPr lang="en-US" dirty="0" smtClean="0"/>
              <a:t>total along with </a:t>
            </a:r>
            <a:r>
              <a:rPr lang="en-US" dirty="0"/>
              <a:t>carbon dioxide.</a:t>
            </a:r>
          </a:p>
        </p:txBody>
      </p:sp>
    </p:spTree>
    <p:extLst>
      <p:ext uri="{BB962C8B-B14F-4D97-AF65-F5344CB8AC3E}">
        <p14:creationId xmlns:p14="http://schemas.microsoft.com/office/powerpoint/2010/main" val="398046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A GHG EMISSIONS INVENTORY?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34207"/>
            <a:ext cx="8915400" cy="4177015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Offers a </a:t>
            </a:r>
            <a:r>
              <a:rPr lang="en-US" sz="3200" b="1" dirty="0">
                <a:solidFill>
                  <a:schemeClr val="tx1"/>
                </a:solidFill>
              </a:rPr>
              <a:t>benchmark measurement </a:t>
            </a:r>
            <a:r>
              <a:rPr lang="en-US" sz="3200" dirty="0">
                <a:solidFill>
                  <a:schemeClr val="tx1"/>
                </a:solidFill>
              </a:rPr>
              <a:t>(2017) toward a stated goal 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GOAL in 2018:  “Decrease </a:t>
            </a:r>
            <a:r>
              <a:rPr lang="en-US" sz="3200" dirty="0">
                <a:solidFill>
                  <a:schemeClr val="tx1"/>
                </a:solidFill>
              </a:rPr>
              <a:t>carbon </a:t>
            </a:r>
            <a:r>
              <a:rPr lang="en-US" sz="3200" dirty="0" smtClean="0">
                <a:solidFill>
                  <a:schemeClr val="tx1"/>
                </a:solidFill>
              </a:rPr>
              <a:t>footprint” —</a:t>
            </a:r>
            <a:r>
              <a:rPr lang="en-US" sz="3200" dirty="0">
                <a:solidFill>
                  <a:schemeClr val="tx1"/>
                </a:solidFill>
              </a:rPr>
              <a:t>too vague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OREC’s new </a:t>
            </a:r>
            <a:r>
              <a:rPr lang="en-US" sz="3200" dirty="0">
                <a:solidFill>
                  <a:schemeClr val="tx1"/>
                </a:solidFill>
              </a:rPr>
              <a:t>goal: 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50</a:t>
            </a:r>
            <a:r>
              <a:rPr lang="en-US" sz="3200" b="1" dirty="0">
                <a:solidFill>
                  <a:schemeClr val="tx1"/>
                </a:solidFill>
              </a:rPr>
              <a:t>% </a:t>
            </a:r>
            <a:r>
              <a:rPr lang="en-US" sz="3200" b="1" dirty="0" err="1" smtClean="0">
                <a:solidFill>
                  <a:schemeClr val="tx1"/>
                </a:solidFill>
              </a:rPr>
              <a:t>CO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₂e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reduction </a:t>
            </a:r>
            <a:r>
              <a:rPr lang="en-US" sz="3200" b="1" dirty="0">
                <a:solidFill>
                  <a:schemeClr val="tx1"/>
                </a:solidFill>
              </a:rPr>
              <a:t>by </a:t>
            </a:r>
            <a:r>
              <a:rPr lang="en-US" sz="3200" b="1" dirty="0" smtClean="0">
                <a:solidFill>
                  <a:schemeClr val="tx1"/>
                </a:solidFill>
              </a:rPr>
              <a:t>2030</a:t>
            </a: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Now </a:t>
            </a:r>
            <a:r>
              <a:rPr lang="en-US" sz="3200" dirty="0">
                <a:solidFill>
                  <a:schemeClr val="tx1"/>
                </a:solidFill>
              </a:rPr>
              <a:t>we can </a:t>
            </a:r>
            <a:r>
              <a:rPr lang="en-US" sz="3200" b="1" dirty="0">
                <a:solidFill>
                  <a:schemeClr val="tx1"/>
                </a:solidFill>
              </a:rPr>
              <a:t>measure our progress</a:t>
            </a:r>
            <a:r>
              <a:rPr lang="en-US" sz="3200" dirty="0">
                <a:solidFill>
                  <a:schemeClr val="tx1"/>
                </a:solidFill>
              </a:rPr>
              <a:t> in achieving </a:t>
            </a:r>
            <a:r>
              <a:rPr lang="en-US" sz="3200" dirty="0" smtClean="0">
                <a:solidFill>
                  <a:schemeClr val="tx1"/>
                </a:solidFill>
              </a:rPr>
              <a:t>this new goal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99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669" y="624110"/>
            <a:ext cx="9945531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OVERVIEW OF GHG EMISSIONS INVENTORY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33500"/>
            <a:ext cx="7874000" cy="55245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</a:pPr>
            <a:r>
              <a:rPr lang="en-US" sz="5500" b="1" dirty="0">
                <a:solidFill>
                  <a:srgbClr val="000000"/>
                </a:solidFill>
                <a:cs typeface="Arial" panose="020B0604020202020204" pitchFamily="34" charset="0"/>
              </a:rPr>
              <a:t>Community-wide</a:t>
            </a:r>
            <a:r>
              <a:rPr lang="en-US" sz="55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5500" b="1" dirty="0">
                <a:solidFill>
                  <a:srgbClr val="000000"/>
                </a:solidFill>
                <a:cs typeface="Arial" panose="020B0604020202020204" pitchFamily="34" charset="0"/>
              </a:rPr>
              <a:t>study</a:t>
            </a:r>
            <a:r>
              <a:rPr lang="en-US" sz="5500" dirty="0">
                <a:solidFill>
                  <a:srgbClr val="000000"/>
                </a:solidFill>
                <a:cs typeface="Arial" panose="020B0604020202020204" pitchFamily="34" charset="0"/>
              </a:rPr>
              <a:t> — does not include government buildings and services</a:t>
            </a:r>
          </a:p>
          <a:p>
            <a:pPr>
              <a:lnSpc>
                <a:spcPct val="170000"/>
              </a:lnSpc>
            </a:pPr>
            <a:r>
              <a:rPr lang="en-US" sz="5500" dirty="0">
                <a:solidFill>
                  <a:srgbClr val="000000"/>
                </a:solidFill>
                <a:cs typeface="Arial" panose="020B0604020202020204" pitchFamily="34" charset="0"/>
              </a:rPr>
              <a:t>Relied on protocol from </a:t>
            </a:r>
            <a:r>
              <a:rPr lang="en-US" sz="5500" b="1" dirty="0">
                <a:solidFill>
                  <a:srgbClr val="000000"/>
                </a:solidFill>
                <a:cs typeface="Arial" panose="020B0604020202020204" pitchFamily="34" charset="0"/>
              </a:rPr>
              <a:t>ICLEI</a:t>
            </a:r>
            <a:r>
              <a:rPr lang="en-US" sz="5500" dirty="0">
                <a:solidFill>
                  <a:srgbClr val="000000"/>
                </a:solidFill>
                <a:cs typeface="Arial" panose="020B0604020202020204" pitchFamily="34" charset="0"/>
              </a:rPr>
              <a:t>, the International Council for Local Environmental Initiatives </a:t>
            </a:r>
          </a:p>
          <a:p>
            <a:pPr>
              <a:lnSpc>
                <a:spcPct val="170000"/>
              </a:lnSpc>
            </a:pPr>
            <a:r>
              <a:rPr lang="en-US" sz="5500" dirty="0" smtClean="0">
                <a:solidFill>
                  <a:srgbClr val="000000"/>
                </a:solidFill>
                <a:cs typeface="Arial" panose="020B0604020202020204" pitchFamily="34" charset="0"/>
              </a:rPr>
              <a:t>OREC’s inventory </a:t>
            </a:r>
            <a:r>
              <a:rPr lang="en-US" sz="5500" dirty="0">
                <a:solidFill>
                  <a:srgbClr val="000000"/>
                </a:solidFill>
                <a:cs typeface="Arial" panose="020B0604020202020204" pitchFamily="34" charset="0"/>
              </a:rPr>
              <a:t>team contacted service providers </a:t>
            </a:r>
            <a:r>
              <a:rPr lang="en-US" sz="5500" b="1" dirty="0">
                <a:solidFill>
                  <a:srgbClr val="000000"/>
                </a:solidFill>
                <a:cs typeface="Arial" panose="020B0604020202020204" pitchFamily="34" charset="0"/>
              </a:rPr>
              <a:t>June-August 2019 </a:t>
            </a:r>
            <a:r>
              <a:rPr lang="en-US" sz="5500" dirty="0">
                <a:solidFill>
                  <a:srgbClr val="000000"/>
                </a:solidFill>
                <a:cs typeface="Arial" panose="020B0604020202020204" pitchFamily="34" charset="0"/>
              </a:rPr>
              <a:t>for </a:t>
            </a:r>
            <a:r>
              <a:rPr lang="en-US" sz="5500" b="1" dirty="0">
                <a:solidFill>
                  <a:srgbClr val="000000"/>
                </a:solidFill>
                <a:cs typeface="Arial" panose="020B0604020202020204" pitchFamily="34" charset="0"/>
              </a:rPr>
              <a:t>2017 </a:t>
            </a:r>
            <a:r>
              <a:rPr lang="en-US" sz="5500" dirty="0">
                <a:solidFill>
                  <a:srgbClr val="000000"/>
                </a:solidFill>
                <a:cs typeface="Arial" panose="020B0604020202020204" pitchFamily="34" charset="0"/>
              </a:rPr>
              <a:t>data </a:t>
            </a:r>
          </a:p>
          <a:p>
            <a:pPr>
              <a:lnSpc>
                <a:spcPct val="170000"/>
              </a:lnSpc>
            </a:pPr>
            <a:r>
              <a:rPr lang="en-US" sz="5500" dirty="0">
                <a:solidFill>
                  <a:srgbClr val="000000"/>
                </a:solidFill>
                <a:cs typeface="Arial" panose="020B0604020202020204" pitchFamily="34" charset="0"/>
              </a:rPr>
              <a:t>Oldenburg was smallest town among </a:t>
            </a:r>
            <a:r>
              <a:rPr lang="en-US" sz="5500" b="1" dirty="0">
                <a:solidFill>
                  <a:srgbClr val="000000"/>
                </a:solidFill>
                <a:cs typeface="Arial" panose="020B0604020202020204" pitchFamily="34" charset="0"/>
              </a:rPr>
              <a:t>13 other Indiana cities</a:t>
            </a:r>
            <a:r>
              <a:rPr lang="en-US" sz="5500" dirty="0">
                <a:solidFill>
                  <a:srgbClr val="000000"/>
                </a:solidFill>
                <a:cs typeface="Arial" panose="020B0604020202020204" pitchFamily="34" charset="0"/>
              </a:rPr>
              <a:t> participating in this state-wide </a:t>
            </a:r>
            <a:r>
              <a:rPr lang="en-US" sz="5500" dirty="0" smtClean="0">
                <a:solidFill>
                  <a:srgbClr val="000000"/>
                </a:solidFill>
                <a:cs typeface="Arial" panose="020B0604020202020204" pitchFamily="34" charset="0"/>
              </a:rPr>
              <a:t>project through a    grant from	</a:t>
            </a:r>
            <a:r>
              <a:rPr lang="en-US" sz="5500" u="sng" dirty="0" smtClean="0">
                <a:solidFill>
                  <a:srgbClr val="000000"/>
                </a:solidFill>
                <a:cs typeface="Arial" panose="020B0604020202020204" pitchFamily="34" charset="0"/>
              </a:rPr>
              <a:t>IU’s Environmental Resilience Institute</a:t>
            </a:r>
            <a:r>
              <a:rPr lang="en-US" sz="2600" u="sng" dirty="0">
                <a:solidFill>
                  <a:srgbClr val="000000"/>
                </a:solidFill>
              </a:rPr>
              <a:t/>
            </a:r>
            <a:br>
              <a:rPr lang="en-US" sz="2600" u="sng" dirty="0">
                <a:solidFill>
                  <a:srgbClr val="000000"/>
                </a:solidFill>
              </a:rPr>
            </a:br>
            <a:endParaRPr lang="en-US" sz="2600" u="sng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300" dirty="0">
              <a:solidFill>
                <a:srgbClr val="000000"/>
              </a:solidFill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22D502C9-0B9D-9E4F-A630-722E92EE49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508" y="1823132"/>
            <a:ext cx="2362115" cy="286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5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484410"/>
            <a:ext cx="8911687" cy="763256"/>
          </a:xfrm>
        </p:spPr>
        <p:txBody>
          <a:bodyPr/>
          <a:lstStyle/>
          <a:p>
            <a:r>
              <a:rPr lang="en-US" b="1" dirty="0"/>
              <a:t>SECTORS OF COMMUNITY-WIDE STUDY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CD60EFF1-C875-244E-A9F7-C7390E2C52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6012210"/>
              </p:ext>
            </p:extLst>
          </p:nvPr>
        </p:nvGraphicFramePr>
        <p:xfrm>
          <a:off x="914400" y="1219726"/>
          <a:ext cx="10972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649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4113" y="641805"/>
            <a:ext cx="9091074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COMMUNITY FOOTPRINT - NATURAL GAS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4113" y="1547283"/>
            <a:ext cx="5780087" cy="508211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200" dirty="0">
                <a:solidFill>
                  <a:schemeClr val="tx1"/>
                </a:solidFill>
              </a:rPr>
              <a:t>32,884,900 cubic feet of natural gas </a:t>
            </a:r>
            <a:r>
              <a:rPr lang="en-US" sz="2200" dirty="0" smtClean="0">
                <a:solidFill>
                  <a:schemeClr val="tx1"/>
                </a:solidFill>
              </a:rPr>
              <a:t>used </a:t>
            </a:r>
            <a:r>
              <a:rPr lang="en-US" sz="2200" dirty="0">
                <a:solidFill>
                  <a:schemeClr val="tx1"/>
                </a:solidFill>
              </a:rPr>
              <a:t>in 2017</a:t>
            </a:r>
          </a:p>
          <a:p>
            <a:pPr marL="0" indent="0">
              <a:lnSpc>
                <a:spcPct val="90000"/>
              </a:lnSpc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chemeClr val="tx1"/>
                </a:solidFill>
              </a:rPr>
              <a:t>This amount produced </a:t>
            </a:r>
            <a:r>
              <a:rPr lang="en-US" sz="2200" b="1" dirty="0">
                <a:solidFill>
                  <a:schemeClr val="tx1"/>
                </a:solidFill>
              </a:rPr>
              <a:t>1,747 METRIC TONS OF CO</a:t>
            </a:r>
            <a:r>
              <a:rPr lang="en-US" sz="2200" b="1" dirty="0" smtClean="0">
                <a:solidFill>
                  <a:schemeClr val="tx1"/>
                </a:solidFill>
              </a:rPr>
              <a:t>₂</a:t>
            </a:r>
            <a:endParaRPr lang="en-US" sz="2200" b="1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2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chemeClr val="tx1"/>
                </a:solidFill>
              </a:rPr>
              <a:t>Residential accounts emitted </a:t>
            </a:r>
            <a:r>
              <a:rPr lang="en-US" sz="2200" b="1" dirty="0">
                <a:solidFill>
                  <a:schemeClr val="tx1"/>
                </a:solidFill>
              </a:rPr>
              <a:t>35.6%</a:t>
            </a:r>
            <a:r>
              <a:rPr lang="en-US" sz="2200" dirty="0">
                <a:solidFill>
                  <a:schemeClr val="tx1"/>
                </a:solidFill>
              </a:rPr>
              <a:t> of this total</a:t>
            </a:r>
          </a:p>
          <a:p>
            <a:pPr marL="0" indent="0">
              <a:lnSpc>
                <a:spcPct val="90000"/>
              </a:lnSpc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chemeClr val="tx1"/>
                </a:solidFill>
              </a:rPr>
              <a:t>Commercial accounts emitted </a:t>
            </a:r>
            <a:r>
              <a:rPr lang="en-US" sz="2200" b="1" dirty="0">
                <a:solidFill>
                  <a:schemeClr val="tx1"/>
                </a:solidFill>
              </a:rPr>
              <a:t>64.4%</a:t>
            </a:r>
            <a:r>
              <a:rPr lang="en-US" sz="2200" dirty="0">
                <a:solidFill>
                  <a:schemeClr val="tx1"/>
                </a:solidFill>
              </a:rPr>
              <a:t> of this total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solidFill>
                  <a:schemeClr val="tx1"/>
                </a:solidFill>
              </a:rPr>
              <a:t>Includes all businesses and institutions that use natural gas </a:t>
            </a:r>
          </a:p>
        </p:txBody>
      </p:sp>
      <p:pic>
        <p:nvPicPr>
          <p:cNvPr id="8" name="Graphic 7" descr="Gauge">
            <a:extLst>
              <a:ext uri="{FF2B5EF4-FFF2-40B4-BE49-F238E27FC236}">
                <a16:creationId xmlns:a16="http://schemas.microsoft.com/office/drawing/2014/main" xmlns="" id="{684353AF-CD90-D04B-BEA5-9C671FEF3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908419" y="1922695"/>
            <a:ext cx="2662005" cy="266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9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100" y="624110"/>
            <a:ext cx="8911687" cy="1280890"/>
          </a:xfrm>
        </p:spPr>
        <p:txBody>
          <a:bodyPr>
            <a:normAutofit/>
          </a:bodyPr>
          <a:lstStyle/>
          <a:p>
            <a:r>
              <a:rPr lang="en-US" sz="3600" b="1" dirty="0"/>
              <a:t>COMMUNITY FOOTPRINT - ELECTRICITY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1100" y="1714500"/>
            <a:ext cx="6426200" cy="47752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5,505,267 </a:t>
            </a:r>
            <a:r>
              <a:rPr lang="en-US" sz="2400" dirty="0" err="1">
                <a:solidFill>
                  <a:schemeClr val="tx1"/>
                </a:solidFill>
              </a:rPr>
              <a:t>KwH</a:t>
            </a:r>
            <a:r>
              <a:rPr lang="en-US" sz="2400" dirty="0">
                <a:solidFill>
                  <a:schemeClr val="tx1"/>
                </a:solidFill>
              </a:rPr>
              <a:t> of electricity </a:t>
            </a:r>
            <a:r>
              <a:rPr lang="en-US" sz="2400" dirty="0" smtClean="0">
                <a:solidFill>
                  <a:schemeClr val="tx1"/>
                </a:solidFill>
              </a:rPr>
              <a:t>used </a:t>
            </a:r>
            <a:r>
              <a:rPr lang="en-US" sz="2400" dirty="0">
                <a:solidFill>
                  <a:schemeClr val="tx1"/>
                </a:solidFill>
              </a:rPr>
              <a:t>in 2017 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This amount produced </a:t>
            </a:r>
            <a:r>
              <a:rPr lang="en-US" sz="2400" b="1" dirty="0">
                <a:solidFill>
                  <a:schemeClr val="tx1"/>
                </a:solidFill>
              </a:rPr>
              <a:t>5,O28 METRIC TONS OF </a:t>
            </a:r>
            <a:r>
              <a:rPr lang="en-US" sz="2400" b="1" dirty="0" err="1">
                <a:solidFill>
                  <a:schemeClr val="tx1"/>
                </a:solidFill>
              </a:rPr>
              <a:t>CO₂e</a:t>
            </a:r>
            <a:endParaRPr lang="en-US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Residential accounts emitted 35.2% of this total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Commercial accounts emitted 64.8% of this total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" name="Graphic 4" descr="Lightbulb">
            <a:extLst>
              <a:ext uri="{FF2B5EF4-FFF2-40B4-BE49-F238E27FC236}">
                <a16:creationId xmlns:a16="http://schemas.microsoft.com/office/drawing/2014/main" xmlns="" id="{D4DDB5B1-7D8F-E245-A6D1-9EDBC6CFF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113523" y="2561914"/>
            <a:ext cx="2391088" cy="239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0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5811" y="586010"/>
            <a:ext cx="9448800" cy="1280890"/>
          </a:xfrm>
        </p:spPr>
        <p:txBody>
          <a:bodyPr>
            <a:normAutofit/>
          </a:bodyPr>
          <a:lstStyle/>
          <a:p>
            <a:r>
              <a:rPr lang="en-US" sz="3600" b="1" dirty="0"/>
              <a:t>COMMUNITY FOOTPRINT - POTABLE WATER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100" y="1625600"/>
            <a:ext cx="6481233" cy="4889500"/>
          </a:xfrm>
        </p:spPr>
        <p:txBody>
          <a:bodyPr>
            <a:normAutofit fontScale="92500"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16,020,460 gallons of potable water used</a:t>
            </a:r>
          </a:p>
          <a:p>
            <a:pPr marL="0" indent="0"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This amount produced </a:t>
            </a:r>
            <a:r>
              <a:rPr lang="en-US" sz="2200" b="1" dirty="0">
                <a:solidFill>
                  <a:schemeClr val="tx1"/>
                </a:solidFill>
              </a:rPr>
              <a:t>29 METRIC TONS OF </a:t>
            </a:r>
            <a:r>
              <a:rPr lang="en-US" sz="2200" b="1" dirty="0" err="1">
                <a:solidFill>
                  <a:schemeClr val="tx1"/>
                </a:solidFill>
              </a:rPr>
              <a:t>CO₂e</a:t>
            </a:r>
            <a:endParaRPr lang="en-US" sz="2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200" b="1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Data obtained from Batesville Water &amp; Gas and Oldenburg Utilities, but no breakdown available for residential and commercial users </a:t>
            </a:r>
          </a:p>
          <a:p>
            <a:pPr marL="0" indent="0"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 err="1">
                <a:solidFill>
                  <a:schemeClr val="tx1"/>
                </a:solidFill>
              </a:rPr>
              <a:t>CO₂e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total was calculated </a:t>
            </a:r>
            <a:r>
              <a:rPr lang="en-US" sz="2200" dirty="0">
                <a:solidFill>
                  <a:schemeClr val="tx1"/>
                </a:solidFill>
              </a:rPr>
              <a:t>on amount of electricity needed to generate 1,000 gallons of potable water — 2.2 KWH per 1,000 gallons </a:t>
            </a:r>
            <a:endParaRPr lang="en-US" sz="2200" b="1" dirty="0">
              <a:solidFill>
                <a:schemeClr val="tx1"/>
              </a:solidFill>
            </a:endParaRPr>
          </a:p>
          <a:p>
            <a:endParaRPr lang="en-US" sz="1700" b="1" dirty="0"/>
          </a:p>
        </p:txBody>
      </p:sp>
      <p:pic>
        <p:nvPicPr>
          <p:cNvPr id="5" name="Graphic 4" descr="Water">
            <a:extLst>
              <a:ext uri="{FF2B5EF4-FFF2-40B4-BE49-F238E27FC236}">
                <a16:creationId xmlns:a16="http://schemas.microsoft.com/office/drawing/2014/main" xmlns="" id="{000BC7AC-F196-7A40-AC6E-0214204DE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461501" y="2561914"/>
            <a:ext cx="2043110" cy="204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9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4400" y="624110"/>
            <a:ext cx="8911687" cy="1280890"/>
          </a:xfrm>
        </p:spPr>
        <p:txBody>
          <a:bodyPr>
            <a:normAutofit/>
          </a:bodyPr>
          <a:lstStyle/>
          <a:p>
            <a:r>
              <a:rPr lang="en-US" sz="3600" b="1" dirty="0"/>
              <a:t>COMMUNITY FOOTPRINT - WASTE WATER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4400" y="1587500"/>
            <a:ext cx="6540500" cy="49911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144,840 KWH of electricity used in 2017 </a:t>
            </a:r>
            <a:r>
              <a:rPr lang="en-US" sz="2200" dirty="0" smtClean="0"/>
              <a:t>by Oldenburg Utilities to </a:t>
            </a:r>
            <a:r>
              <a:rPr lang="en-US" sz="2200" dirty="0"/>
              <a:t>treat waste water for town residents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This amount produced </a:t>
            </a:r>
            <a:r>
              <a:rPr lang="en-US" sz="2200" b="1" dirty="0"/>
              <a:t>120 METRIC TONS </a:t>
            </a:r>
            <a:r>
              <a:rPr lang="en-US" sz="2200" b="1" dirty="0">
                <a:solidFill>
                  <a:schemeClr val="tx1"/>
                </a:solidFill>
              </a:rPr>
              <a:t>OF</a:t>
            </a:r>
            <a:r>
              <a:rPr lang="en-US" sz="2200" b="1" dirty="0"/>
              <a:t> </a:t>
            </a:r>
            <a:r>
              <a:rPr lang="en-US" sz="2200" b="1" dirty="0" err="1"/>
              <a:t>CO₂e</a:t>
            </a:r>
            <a:endParaRPr lang="en-US" sz="2200" b="1" dirty="0"/>
          </a:p>
          <a:p>
            <a:pPr marL="0" indent="0">
              <a:lnSpc>
                <a:spcPct val="90000"/>
              </a:lnSpc>
              <a:buNone/>
            </a:pPr>
            <a:endParaRPr lang="en-US" sz="2200" b="1" dirty="0"/>
          </a:p>
          <a:p>
            <a:pPr>
              <a:lnSpc>
                <a:spcPct val="90000"/>
              </a:lnSpc>
            </a:pPr>
            <a:r>
              <a:rPr lang="en-US" sz="2200" dirty="0"/>
              <a:t>No breakdown for category of users was available</a:t>
            </a:r>
          </a:p>
          <a:p>
            <a:pPr marL="0" indent="0">
              <a:lnSpc>
                <a:spcPct val="90000"/>
              </a:lnSpc>
              <a:buNone/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Data applies to residents, businesses and institutions within incorporated boundaries of Oldenburg </a:t>
            </a:r>
          </a:p>
        </p:txBody>
      </p:sp>
      <p:pic>
        <p:nvPicPr>
          <p:cNvPr id="5" name="Graphic 4" descr="Radioactive">
            <a:extLst>
              <a:ext uri="{FF2B5EF4-FFF2-40B4-BE49-F238E27FC236}">
                <a16:creationId xmlns:a16="http://schemas.microsoft.com/office/drawing/2014/main" xmlns="" id="{AAD1F298-AA18-4346-828C-04E41C867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296400" y="2679701"/>
            <a:ext cx="2208212" cy="220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9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921</Words>
  <Application>Microsoft Office PowerPoint</Application>
  <PresentationFormat>Widescreen</PresentationFormat>
  <Paragraphs>114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Wingdings 3</vt:lpstr>
      <vt:lpstr>Wisp</vt:lpstr>
      <vt:lpstr>GREENHOUSE GAS EMISSIONS REPORT FOR THE COMMUNITY OF OLDENBURG, INDIANA</vt:lpstr>
      <vt:lpstr>WHAT ARE GREENHOUSE GASES?</vt:lpstr>
      <vt:lpstr>WHY A GHG EMISSIONS INVENTORY?</vt:lpstr>
      <vt:lpstr>OVERVIEW OF GHG EMISSIONS INVENTORY</vt:lpstr>
      <vt:lpstr>SECTORS OF COMMUNITY-WIDE STUDY</vt:lpstr>
      <vt:lpstr>COMMUNITY FOOTPRINT - NATURAL GAS </vt:lpstr>
      <vt:lpstr>COMMUNITY FOOTPRINT - ELECTRICITY</vt:lpstr>
      <vt:lpstr>COMMUNITY FOOTPRINT - POTABLE WATER </vt:lpstr>
      <vt:lpstr>COMMUNITY FOOTPRINT - WASTE WATER </vt:lpstr>
      <vt:lpstr>COMMUNITY FOOTPRINT - SOLID WASTE </vt:lpstr>
      <vt:lpstr>COMMUNITY FOOTPRINT - VEHICLE TRAVEL </vt:lpstr>
      <vt:lpstr>GHG EMISSIONS SUMMARY </vt:lpstr>
      <vt:lpstr>PowerPoint Presentation</vt:lpstr>
      <vt:lpstr>PowerPoint Presentation</vt:lpstr>
      <vt:lpstr>RECOMMENDATIONS TO REDUCE OLDENBURG’S CARBON FOOTPRINT — FIRST STEPS</vt:lpstr>
      <vt:lpstr>RECOMMENDATIONS TO REDUCE OLDENBURG’S CARBON FOOTPRINT — FIRST STEPS</vt:lpstr>
      <vt:lpstr>RECOMMENDATIONS TO REDUCE OLDENBURG’S CARBON FOOTPRINT — LONG RANGE EFFORTS</vt:lpstr>
      <vt:lpstr>RECOMMENDATIONS TO REDUCE OLDENBURG’S CARBON FOOTPRINT — LONG RANGE EFFORTS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GREENHOUSE GAS EMISSIONS REPORT FOR THE COMMUNITY OF OLDENBURG, INDIANA</dc:title>
  <dc:creator>Stark-Mason, Rachel</dc:creator>
  <cp:lastModifiedBy>Claire Whalen</cp:lastModifiedBy>
  <cp:revision>20</cp:revision>
  <dcterms:created xsi:type="dcterms:W3CDTF">2019-10-17T16:07:16Z</dcterms:created>
  <dcterms:modified xsi:type="dcterms:W3CDTF">2019-10-27T23:37:40Z</dcterms:modified>
</cp:coreProperties>
</file>